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56" r:id="rId2"/>
    <p:sldId id="263" r:id="rId3"/>
    <p:sldId id="285" r:id="rId4"/>
    <p:sldId id="286" r:id="rId5"/>
    <p:sldId id="269" r:id="rId6"/>
    <p:sldId id="287" r:id="rId7"/>
    <p:sldId id="288" r:id="rId8"/>
    <p:sldId id="264" r:id="rId9"/>
    <p:sldId id="291" r:id="rId10"/>
    <p:sldId id="292" r:id="rId11"/>
    <p:sldId id="293" r:id="rId12"/>
    <p:sldId id="298" r:id="rId13"/>
    <p:sldId id="280" r:id="rId14"/>
    <p:sldId id="297" r:id="rId15"/>
    <p:sldId id="266" r:id="rId16"/>
    <p:sldId id="265" r:id="rId17"/>
    <p:sldId id="274" r:id="rId18"/>
    <p:sldId id="275" r:id="rId19"/>
    <p:sldId id="284"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1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7737F-69E4-EA41-9D25-55FBC8EBB5AF}" type="datetimeFigureOut">
              <a:rPr lang="en-US" smtClean="0"/>
              <a:t>5/7/20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126A4-E749-5442-A26A-B492D2674B89}" type="slidenum">
              <a:rPr lang="en-US" smtClean="0"/>
              <a:t>‹#›</a:t>
            </a:fld>
            <a:endParaRPr lang="en-US"/>
          </a:p>
        </p:txBody>
      </p:sp>
    </p:spTree>
    <p:extLst>
      <p:ext uri="{BB962C8B-B14F-4D97-AF65-F5344CB8AC3E}">
        <p14:creationId xmlns:p14="http://schemas.microsoft.com/office/powerpoint/2010/main" val="689565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cap="small" dirty="0" smtClean="0"/>
              <a:t>Terry Doyle &amp; Todd </a:t>
            </a:r>
            <a:r>
              <a:rPr lang="en-US" sz="1200" cap="small" dirty="0" err="1" smtClean="0"/>
              <a:t>Zakrajsek</a:t>
            </a:r>
            <a:r>
              <a:rPr lang="en-US" sz="1200" cap="small" dirty="0" smtClean="0"/>
              <a:t>, The New Science of Learning: How to Learn in Harmony With Your Brain</a:t>
            </a:r>
            <a:r>
              <a:rPr lang="en-US" sz="1200" dirty="0" smtClean="0"/>
              <a:t> 5–7 (2013). </a:t>
            </a:r>
            <a:r>
              <a:rPr lang="en-US" sz="1200" kern="1200" dirty="0" smtClean="0">
                <a:solidFill>
                  <a:schemeClr val="tx1"/>
                </a:solidFill>
                <a:effectLst/>
                <a:latin typeface="+mn-lt"/>
                <a:ea typeface="+mn-ea"/>
                <a:cs typeface="+mn-cs"/>
              </a:rPr>
              <a:t>A “brain is reluctant to abstract.  Its processing occurs within dedicated sensory and motor systems, configured to identify the physical state of the external world and to prepare the right actions.  With its sensory and motor towers, the brain is designed to pull out patterns within patterns, and to integrate information across senses to make best guesses about the external world and generate appropriate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Michael S.C. Thomas, </a:t>
            </a:r>
            <a:r>
              <a:rPr lang="en-US" sz="1200" i="1" kern="1200" dirty="0" smtClean="0">
                <a:solidFill>
                  <a:schemeClr val="tx1"/>
                </a:solidFill>
                <a:effectLst/>
                <a:latin typeface="+mn-lt"/>
                <a:ea typeface="+mn-ea"/>
                <a:cs typeface="+mn-cs"/>
              </a:rPr>
              <a:t>The Brain Doesn’t Like to Abstract Unless You Make It</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How the Brain Works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http://</a:t>
            </a:r>
            <a:r>
              <a:rPr lang="en-US" sz="1200" u="sng" kern="1200" dirty="0" err="1" smtClean="0">
                <a:solidFill>
                  <a:schemeClr val="tx1"/>
                </a:solidFill>
                <a:effectLst/>
                <a:latin typeface="+mn-lt"/>
                <a:ea typeface="+mn-ea"/>
                <a:cs typeface="+mn-cs"/>
              </a:rPr>
              <a:t>www.howthebrainworks.science</a:t>
            </a:r>
            <a:r>
              <a:rPr lang="en-US" sz="1200" u="sng"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rPr>
              <a:t>how_the_brain_works</a:t>
            </a:r>
            <a:r>
              <a:rPr lang="en-US" sz="1200" u="sng" kern="1200" dirty="0" smtClean="0">
                <a:solidFill>
                  <a:schemeClr val="tx1"/>
                </a:solidFill>
                <a:effectLst/>
                <a:latin typeface="+mn-lt"/>
                <a:ea typeface="+mn-ea"/>
                <a:cs typeface="+mn-cs"/>
              </a:rPr>
              <a:t>_/</a:t>
            </a:r>
            <a:r>
              <a:rPr lang="en-US" sz="1200" u="sng" kern="1200" dirty="0" err="1" smtClean="0">
                <a:solidFill>
                  <a:schemeClr val="tx1"/>
                </a:solidFill>
                <a:effectLst/>
                <a:latin typeface="+mn-lt"/>
                <a:ea typeface="+mn-ea"/>
                <a:cs typeface="+mn-cs"/>
              </a:rPr>
              <a:t>the_brain_doesnt_like_to_abstract_unless_you_make_it</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(last visited June 24,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Why Thinking About Paying Attention to Something Helps You Remember It</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Bus. Insider</a:t>
            </a:r>
            <a:r>
              <a:rPr lang="en-US" sz="1200" kern="1200" dirty="0" smtClean="0">
                <a:solidFill>
                  <a:schemeClr val="tx1"/>
                </a:solidFill>
                <a:effectLst/>
                <a:latin typeface="+mn-lt"/>
                <a:ea typeface="+mn-ea"/>
                <a:cs typeface="+mn-cs"/>
              </a:rPr>
              <a:t> (Sept. 27, 2012, 1:57 PM), </a:t>
            </a:r>
            <a:r>
              <a:rPr lang="en-US" sz="1200" u="sng" kern="1200" dirty="0" smtClean="0">
                <a:solidFill>
                  <a:schemeClr val="tx1"/>
                </a:solidFill>
                <a:effectLst/>
                <a:latin typeface="+mn-lt"/>
                <a:ea typeface="+mn-ea"/>
                <a:cs typeface="+mn-cs"/>
              </a:rPr>
              <a:t>https://</a:t>
            </a:r>
            <a:r>
              <a:rPr lang="en-US" sz="1200" u="sng" kern="1200" dirty="0" err="1" smtClean="0">
                <a:solidFill>
                  <a:schemeClr val="tx1"/>
                </a:solidFill>
                <a:effectLst/>
                <a:latin typeface="+mn-lt"/>
                <a:ea typeface="+mn-ea"/>
                <a:cs typeface="+mn-cs"/>
              </a:rPr>
              <a:t>www.businessinsider.com</a:t>
            </a:r>
            <a:r>
              <a:rPr lang="en-US" sz="1200" u="sng" kern="1200" dirty="0" smtClean="0">
                <a:solidFill>
                  <a:schemeClr val="tx1"/>
                </a:solidFill>
                <a:effectLst/>
                <a:latin typeface="+mn-lt"/>
                <a:ea typeface="+mn-ea"/>
                <a:cs typeface="+mn-cs"/>
              </a:rPr>
              <a:t>/paying-attention-improves-memory-2012-9</a:t>
            </a:r>
            <a:r>
              <a:rPr lang="en-US" sz="1200" kern="1200" dirty="0" smtClean="0">
                <a:solidFill>
                  <a:schemeClr val="tx1"/>
                </a:solidFill>
                <a:effectLst/>
                <a:latin typeface="+mn-lt"/>
                <a:ea typeface="+mn-ea"/>
                <a:cs typeface="+mn-cs"/>
              </a:rPr>
              <a:t> (referring to a 2012 study published in the Proceedings of the National Academy of Sciences and titled, “Nucleus </a:t>
            </a:r>
            <a:r>
              <a:rPr lang="en-US" sz="1200" kern="1200" dirty="0" err="1" smtClean="0">
                <a:solidFill>
                  <a:schemeClr val="tx1"/>
                </a:solidFill>
                <a:effectLst/>
                <a:latin typeface="+mn-lt"/>
                <a:ea typeface="+mn-ea"/>
                <a:cs typeface="+mn-cs"/>
              </a:rPr>
              <a:t>Basalis</a:t>
            </a:r>
            <a:r>
              <a:rPr lang="en-US" sz="1200" kern="1200" dirty="0" smtClean="0">
                <a:solidFill>
                  <a:schemeClr val="tx1"/>
                </a:solidFill>
                <a:effectLst/>
                <a:latin typeface="+mn-lt"/>
                <a:ea typeface="+mn-ea"/>
                <a:cs typeface="+mn-cs"/>
              </a:rPr>
              <a:t>-Enabled Stimulus-Specific Plasticity in the Visual Vortex is Mediated by Astrocytes.”  </a:t>
            </a:r>
            <a:r>
              <a:rPr lang="en-US" sz="1200" kern="1200" dirty="0" err="1" smtClean="0">
                <a:solidFill>
                  <a:schemeClr val="tx1"/>
                </a:solidFill>
                <a:effectLst/>
                <a:latin typeface="+mn-lt"/>
                <a:ea typeface="+mn-ea"/>
                <a:cs typeface="+mn-cs"/>
              </a:rPr>
              <a:t>Naiyan</a:t>
            </a:r>
            <a:r>
              <a:rPr lang="en-US" sz="1200" kern="1200" dirty="0" smtClean="0">
                <a:solidFill>
                  <a:schemeClr val="tx1"/>
                </a:solidFill>
                <a:effectLst/>
                <a:latin typeface="+mn-lt"/>
                <a:ea typeface="+mn-ea"/>
                <a:cs typeface="+mn-cs"/>
              </a:rPr>
              <a:t> Chen et al., </a:t>
            </a:r>
            <a:r>
              <a:rPr lang="en-US" sz="1200" i="1" kern="1200" dirty="0" smtClean="0">
                <a:solidFill>
                  <a:schemeClr val="tx1"/>
                </a:solidFill>
                <a:effectLst/>
                <a:latin typeface="+mn-lt"/>
                <a:ea typeface="+mn-ea"/>
                <a:cs typeface="+mn-cs"/>
              </a:rPr>
              <a:t>Nucleus </a:t>
            </a:r>
            <a:r>
              <a:rPr lang="en-US" sz="1200" i="1" kern="1200" dirty="0" err="1" smtClean="0">
                <a:solidFill>
                  <a:schemeClr val="tx1"/>
                </a:solidFill>
                <a:effectLst/>
                <a:latin typeface="+mn-lt"/>
                <a:ea typeface="+mn-ea"/>
                <a:cs typeface="+mn-cs"/>
              </a:rPr>
              <a:t>Basalis</a:t>
            </a:r>
            <a:r>
              <a:rPr lang="en-US" sz="1200" i="1" kern="1200" dirty="0" smtClean="0">
                <a:solidFill>
                  <a:schemeClr val="tx1"/>
                </a:solidFill>
                <a:effectLst/>
                <a:latin typeface="+mn-lt"/>
                <a:ea typeface="+mn-ea"/>
                <a:cs typeface="+mn-cs"/>
              </a:rPr>
              <a:t>-enabled Stimulus-specific Plasticity in the Visual Cortex is Mediated by Astrocytes</a:t>
            </a:r>
            <a:r>
              <a:rPr lang="en-US" sz="1200" kern="1200" dirty="0" smtClean="0">
                <a:solidFill>
                  <a:schemeClr val="tx1"/>
                </a:solidFill>
                <a:effectLst/>
                <a:latin typeface="+mn-lt"/>
                <a:ea typeface="+mn-ea"/>
                <a:cs typeface="+mn-cs"/>
              </a:rPr>
              <a:t>, 109 </a:t>
            </a:r>
            <a:r>
              <a:rPr lang="en-US" sz="1200" kern="1200" cap="small" dirty="0" smtClean="0">
                <a:solidFill>
                  <a:schemeClr val="tx1"/>
                </a:solidFill>
                <a:effectLst/>
                <a:latin typeface="+mn-lt"/>
                <a:ea typeface="+mn-ea"/>
                <a:cs typeface="+mn-cs"/>
              </a:rPr>
              <a:t>Proc. Nat’l Acad. Sci. U.S. </a:t>
            </a:r>
            <a:r>
              <a:rPr lang="en-US" sz="1200" kern="1200" dirty="0" smtClean="0">
                <a:solidFill>
                  <a:schemeClr val="tx1"/>
                </a:solidFill>
                <a:effectLst/>
                <a:latin typeface="+mn-lt"/>
                <a:ea typeface="+mn-ea"/>
                <a:cs typeface="+mn-cs"/>
              </a:rPr>
              <a:t>16427 (2012)).</a:t>
            </a:r>
            <a:r>
              <a:rPr lang="en-US" dirty="0" smtClean="0">
                <a:effectLst/>
              </a:rPr>
              <a:t> </a:t>
            </a:r>
            <a:r>
              <a:rPr lang="en-US" sz="1200" kern="1200" dirty="0" smtClean="0">
                <a:solidFill>
                  <a:schemeClr val="tx1"/>
                </a:solidFill>
                <a:effectLst/>
                <a:latin typeface="+mn-lt"/>
                <a:ea typeface="+mn-ea"/>
                <a:cs typeface="+mn-cs"/>
              </a:rPr>
              <a:t>2019).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95126A4-E749-5442-A26A-B492D2674B89}" type="slidenum">
              <a:rPr lang="en-US" smtClean="0"/>
              <a:t>4</a:t>
            </a:fld>
            <a:endParaRPr lang="en-US"/>
          </a:p>
        </p:txBody>
      </p:sp>
    </p:spTree>
    <p:extLst>
      <p:ext uri="{BB962C8B-B14F-4D97-AF65-F5344CB8AC3E}">
        <p14:creationId xmlns:p14="http://schemas.microsoft.com/office/powerpoint/2010/main" val="45730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Brains produce Ethos, Pathos, Logos – Character, Emotion, and Logic.</a:t>
            </a:r>
          </a:p>
          <a:p>
            <a:r>
              <a:rPr lang="en-US" sz="1200" kern="1200" dirty="0" smtClean="0">
                <a:solidFill>
                  <a:schemeClr val="tx1"/>
                </a:solidFill>
                <a:effectLst/>
                <a:latin typeface="+mn-lt"/>
                <a:ea typeface="+mn-ea"/>
                <a:cs typeface="+mn-cs"/>
              </a:rPr>
              <a:t>These systems include episodic (memorizing events), conceptual (spotting patterns), conditioning (unconscious learning in the limbic system from past behavior), controlling systems, reward-based (using the dopamine neurotransmitter), procedural (for learning frequent activities), observation (modeling others), and instructions.  Thomas, </a:t>
            </a:r>
            <a:endParaRPr lang="en-US" dirty="0"/>
          </a:p>
        </p:txBody>
      </p:sp>
      <p:sp>
        <p:nvSpPr>
          <p:cNvPr id="4" name="Slide Number Placeholder 3"/>
          <p:cNvSpPr>
            <a:spLocks noGrp="1"/>
          </p:cNvSpPr>
          <p:nvPr>
            <p:ph type="sldNum" sz="quarter" idx="10"/>
          </p:nvPr>
        </p:nvSpPr>
        <p:spPr/>
        <p:txBody>
          <a:bodyPr/>
          <a:lstStyle/>
          <a:p>
            <a:fld id="{195126A4-E749-5442-A26A-B492D2674B89}" type="slidenum">
              <a:rPr lang="en-US" smtClean="0"/>
              <a:t>6</a:t>
            </a:fld>
            <a:endParaRPr lang="en-US"/>
          </a:p>
        </p:txBody>
      </p:sp>
    </p:spTree>
    <p:extLst>
      <p:ext uri="{BB962C8B-B14F-4D97-AF65-F5344CB8AC3E}">
        <p14:creationId xmlns:p14="http://schemas.microsoft.com/office/powerpoint/2010/main" val="105350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brain cannot store information indefinitely, unless it has been moved to long-term memory, and even then, recall is not automatic.   Further, the brain and its memory are affected by stress, anxiety</a:t>
            </a:r>
            <a:r>
              <a:rPr lang="en-US" dirty="0" smtClean="0">
                <a:effectLst/>
              </a:rPr>
              <a:t> </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95126A4-E749-5442-A26A-B492D2674B89}" type="slidenum">
              <a:rPr lang="en-US" smtClean="0"/>
              <a:t>14</a:t>
            </a:fld>
            <a:endParaRPr lang="en-US"/>
          </a:p>
        </p:txBody>
      </p:sp>
    </p:spTree>
    <p:extLst>
      <p:ext uri="{BB962C8B-B14F-4D97-AF65-F5344CB8AC3E}">
        <p14:creationId xmlns:p14="http://schemas.microsoft.com/office/powerpoint/2010/main" val="386134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a:t>
            </a:r>
            <a:r>
              <a:rPr lang="en-US" sz="1200" kern="1200" dirty="0" err="1" smtClean="0">
                <a:solidFill>
                  <a:schemeClr val="tx1"/>
                </a:solidFill>
                <a:effectLst/>
                <a:latin typeface="+mn-lt"/>
                <a:ea typeface="+mn-ea"/>
                <a:cs typeface="+mn-cs"/>
              </a:rPr>
              <a:t>Ebbinghaus</a:t>
            </a:r>
            <a:r>
              <a:rPr lang="en-US" sz="1200" kern="1200" dirty="0" smtClean="0">
                <a:solidFill>
                  <a:schemeClr val="tx1"/>
                </a:solidFill>
                <a:effectLst/>
                <a:latin typeface="+mn-lt"/>
                <a:ea typeface="+mn-ea"/>
                <a:cs typeface="+mn-cs"/>
              </a:rPr>
              <a:t>, the storage of information in the brain is taxed by a forgetting curve—people rapidly forget what they learn.  Within an hour, people forget on average fifty percent of what they learned, and seventy percent in less than</a:t>
            </a:r>
            <a:r>
              <a:rPr lang="en-US" sz="1200" kern="1200" baseline="0" dirty="0" smtClean="0">
                <a:solidFill>
                  <a:schemeClr val="tx1"/>
                </a:solidFill>
                <a:effectLst/>
                <a:latin typeface="+mn-lt"/>
                <a:ea typeface="+mn-ea"/>
                <a:cs typeface="+mn-cs"/>
              </a:rPr>
              <a:t> one day.  </a:t>
            </a:r>
            <a:r>
              <a:rPr lang="en-US" sz="1200" kern="1200" dirty="0" smtClean="0">
                <a:solidFill>
                  <a:schemeClr val="tx1"/>
                </a:solidFill>
                <a:effectLst/>
                <a:latin typeface="+mn-lt"/>
                <a:ea typeface="+mn-ea"/>
                <a:cs typeface="+mn-cs"/>
              </a:rPr>
              <a:t>“Left to itself every mental content gradually loses its capacity for being revived, or at least suffers loss in this regard under the influence of time.  Facts crammed at examination time soon vanish, if they were not sufficiently grounded by other study and later subjected to a sufficient review.  But even a thing so early and deeply founded as one’s mother tongue is noticeably impaired if not used for several years.”  </a:t>
            </a:r>
            <a:r>
              <a:rPr lang="en-US" sz="1200" kern="1200" cap="small" dirty="0" smtClean="0">
                <a:solidFill>
                  <a:schemeClr val="tx1"/>
                </a:solidFill>
                <a:effectLst/>
                <a:latin typeface="+mn-lt"/>
                <a:ea typeface="+mn-ea"/>
                <a:cs typeface="+mn-cs"/>
              </a:rPr>
              <a:t>Hermann </a:t>
            </a:r>
            <a:r>
              <a:rPr lang="en-US" sz="1200" kern="1200" cap="small" dirty="0" err="1" smtClean="0">
                <a:solidFill>
                  <a:schemeClr val="tx1"/>
                </a:solidFill>
                <a:effectLst/>
                <a:latin typeface="+mn-lt"/>
                <a:ea typeface="+mn-ea"/>
                <a:cs typeface="+mn-cs"/>
              </a:rPr>
              <a:t>Ebbinghaus</a:t>
            </a:r>
            <a:r>
              <a:rPr lang="en-US" sz="1200" kern="1200" cap="small" dirty="0" smtClean="0">
                <a:solidFill>
                  <a:schemeClr val="tx1"/>
                </a:solidFill>
                <a:effectLst/>
                <a:latin typeface="+mn-lt"/>
                <a:ea typeface="+mn-ea"/>
                <a:cs typeface="+mn-cs"/>
              </a:rPr>
              <a:t>, Memory: A Contribution to Experimental Psychology</a:t>
            </a:r>
            <a:r>
              <a:rPr lang="en-US" sz="1200" kern="1200" dirty="0" smtClean="0">
                <a:solidFill>
                  <a:schemeClr val="tx1"/>
                </a:solidFill>
                <a:effectLst/>
                <a:latin typeface="+mn-lt"/>
                <a:ea typeface="+mn-ea"/>
                <a:cs typeface="+mn-cs"/>
              </a:rPr>
              <a:t> 4 (Henry A. </a:t>
            </a:r>
            <a:r>
              <a:rPr lang="en-US" sz="1200" kern="1200" dirty="0" err="1" smtClean="0">
                <a:solidFill>
                  <a:schemeClr val="tx1"/>
                </a:solidFill>
                <a:effectLst/>
                <a:latin typeface="+mn-lt"/>
                <a:ea typeface="+mn-ea"/>
                <a:cs typeface="+mn-cs"/>
              </a:rPr>
              <a:t>Ruger</a:t>
            </a:r>
            <a:r>
              <a:rPr lang="en-US" sz="1200" kern="1200" dirty="0" smtClean="0">
                <a:solidFill>
                  <a:schemeClr val="tx1"/>
                </a:solidFill>
                <a:effectLst/>
                <a:latin typeface="+mn-lt"/>
                <a:ea typeface="+mn-ea"/>
                <a:cs typeface="+mn-cs"/>
              </a:rPr>
              <a:t> &amp; Clara E. </a:t>
            </a:r>
            <a:r>
              <a:rPr lang="en-US" sz="1200" kern="1200" dirty="0" err="1" smtClean="0">
                <a:solidFill>
                  <a:schemeClr val="tx1"/>
                </a:solidFill>
                <a:effectLst/>
                <a:latin typeface="+mn-lt"/>
                <a:ea typeface="+mn-ea"/>
                <a:cs typeface="+mn-cs"/>
              </a:rPr>
              <a:t>Bussenius</a:t>
            </a:r>
            <a:r>
              <a:rPr lang="en-US" sz="1200" kern="1200" dirty="0" smtClean="0">
                <a:solidFill>
                  <a:schemeClr val="tx1"/>
                </a:solidFill>
                <a:effectLst/>
                <a:latin typeface="+mn-lt"/>
                <a:ea typeface="+mn-ea"/>
                <a:cs typeface="+mn-cs"/>
              </a:rPr>
              <a:t> trans., 1913) (1885), https://</a:t>
            </a:r>
            <a:r>
              <a:rPr lang="en-US" sz="1200" kern="1200" dirty="0" err="1" smtClean="0">
                <a:solidFill>
                  <a:schemeClr val="tx1"/>
                </a:solidFill>
                <a:effectLst/>
                <a:latin typeface="+mn-lt"/>
                <a:ea typeface="+mn-ea"/>
                <a:cs typeface="+mn-cs"/>
              </a:rPr>
              <a:t>archive.org</a:t>
            </a:r>
            <a:r>
              <a:rPr lang="en-US" sz="1200" kern="1200" dirty="0" smtClean="0">
                <a:solidFill>
                  <a:schemeClr val="tx1"/>
                </a:solidFill>
                <a:effectLst/>
                <a:latin typeface="+mn-lt"/>
                <a:ea typeface="+mn-ea"/>
                <a:cs typeface="+mn-cs"/>
              </a:rPr>
              <a:t>/details/memorycontributi00ebbiuoft/page/n6.</a:t>
            </a:r>
          </a:p>
          <a:p>
            <a:r>
              <a:rPr lang="en-US" sz="1200" kern="1200" dirty="0" smtClean="0">
                <a:solidFill>
                  <a:schemeClr val="tx1"/>
                </a:solidFill>
                <a:effectLst/>
                <a:latin typeface="+mn-lt"/>
                <a:ea typeface="+mn-ea"/>
                <a:cs typeface="+mn-cs"/>
              </a:rPr>
              <a:t>	.	Art Kohn, </a:t>
            </a:r>
            <a:r>
              <a:rPr lang="en-US" sz="1200" i="1" kern="1200" dirty="0" smtClean="0">
                <a:solidFill>
                  <a:schemeClr val="tx1"/>
                </a:solidFill>
                <a:effectLst/>
                <a:latin typeface="+mn-lt"/>
                <a:ea typeface="+mn-ea"/>
                <a:cs typeface="+mn-cs"/>
              </a:rPr>
              <a:t>Brain Science: The Forgetting Curve – the Dirty Secret of Corporate Training</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Learning Solutions</a:t>
            </a:r>
            <a:r>
              <a:rPr lang="en-US" sz="1200" kern="1200" dirty="0" smtClean="0">
                <a:solidFill>
                  <a:schemeClr val="tx1"/>
                </a:solidFill>
                <a:effectLst/>
                <a:latin typeface="+mn-lt"/>
                <a:ea typeface="+mn-ea"/>
                <a:cs typeface="+mn-cs"/>
              </a:rPr>
              <a:t> (Mar. 13, 2014), </a:t>
            </a:r>
            <a:r>
              <a:rPr lang="en-US" sz="1200" u="sng" kern="1200" dirty="0" smtClean="0">
                <a:solidFill>
                  <a:schemeClr val="tx1"/>
                </a:solidFill>
                <a:effectLst/>
                <a:latin typeface="+mn-lt"/>
                <a:ea typeface="+mn-ea"/>
                <a:cs typeface="+mn-cs"/>
              </a:rPr>
              <a:t>https://</a:t>
            </a:r>
            <a:r>
              <a:rPr lang="en-US" sz="1200" u="sng" kern="1200" dirty="0" err="1" smtClean="0">
                <a:solidFill>
                  <a:schemeClr val="tx1"/>
                </a:solidFill>
                <a:effectLst/>
                <a:latin typeface="+mn-lt"/>
                <a:ea typeface="+mn-ea"/>
                <a:cs typeface="+mn-cs"/>
              </a:rPr>
              <a:t>www.learningsolutionsmag.com</a:t>
            </a:r>
            <a:r>
              <a:rPr lang="en-US" sz="1200" u="sng" kern="1200" dirty="0" smtClean="0">
                <a:solidFill>
                  <a:schemeClr val="tx1"/>
                </a:solidFill>
                <a:effectLst/>
                <a:latin typeface="+mn-lt"/>
                <a:ea typeface="+mn-ea"/>
                <a:cs typeface="+mn-cs"/>
              </a:rPr>
              <a:t>/articles/1379/brain-science-the-forgetting-curvethe-dirty-secret-of-corporate-training</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Id.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5126A4-E749-5442-A26A-B492D2674B89}" type="slidenum">
              <a:rPr lang="en-US" smtClean="0"/>
              <a:t>15</a:t>
            </a:fld>
            <a:endParaRPr lang="en-US"/>
          </a:p>
        </p:txBody>
      </p:sp>
    </p:spTree>
    <p:extLst>
      <p:ext uri="{BB962C8B-B14F-4D97-AF65-F5344CB8AC3E}">
        <p14:creationId xmlns:p14="http://schemas.microsoft.com/office/powerpoint/2010/main" val="3208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8962-45BA-6648-9E16-D5AC5B964B64}"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855C-70F8-DB49-AD6D-F58D23C7243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98962-45BA-6648-9E16-D5AC5B964B64}"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5098962-45BA-6648-9E16-D5AC5B964B64}"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5098962-45BA-6648-9E16-D5AC5B964B64}" type="datetimeFigureOut">
              <a:rPr lang="en-US" smtClean="0"/>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5098962-45BA-6648-9E16-D5AC5B964B64}" type="datetimeFigureOut">
              <a:rPr lang="en-US" smtClean="0"/>
              <a:t>5/7/20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98962-45BA-6648-9E16-D5AC5B964B64}" type="datetimeFigureOut">
              <a:rPr lang="en-US" smtClean="0"/>
              <a:t>5/7/20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8962-45BA-6648-9E16-D5AC5B964B64}"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855C-70F8-DB49-AD6D-F58D23C724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5098962-45BA-6648-9E16-D5AC5B964B64}" type="datetimeFigureOut">
              <a:rPr lang="en-US" smtClean="0"/>
              <a:t>5/7/20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67A855C-70F8-DB49-AD6D-F58D23C724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Neuroscience and Online Learning</a:t>
            </a:r>
            <a:endParaRPr lang="en-US" dirty="0"/>
          </a:p>
        </p:txBody>
      </p:sp>
      <p:sp>
        <p:nvSpPr>
          <p:cNvPr id="3" name="Subtitle 2"/>
          <p:cNvSpPr>
            <a:spLocks noGrp="1"/>
          </p:cNvSpPr>
          <p:nvPr>
            <p:ph type="subTitle" idx="1"/>
          </p:nvPr>
        </p:nvSpPr>
        <p:spPr/>
        <p:txBody>
          <a:bodyPr>
            <a:normAutofit/>
          </a:bodyPr>
          <a:lstStyle/>
          <a:p>
            <a:r>
              <a:rPr lang="en-US" dirty="0" smtClean="0"/>
              <a:t>Steven I. Friedland</a:t>
            </a:r>
          </a:p>
          <a:p>
            <a:r>
              <a:rPr lang="en-US" dirty="0" smtClean="0"/>
              <a:t>May 2020</a:t>
            </a:r>
            <a:endParaRPr lang="en-US" dirty="0"/>
          </a:p>
        </p:txBody>
      </p:sp>
    </p:spTree>
    <p:extLst>
      <p:ext uri="{BB962C8B-B14F-4D97-AF65-F5344CB8AC3E}">
        <p14:creationId xmlns:p14="http://schemas.microsoft.com/office/powerpoint/2010/main" val="1899698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 Motivation</a:t>
            </a:r>
            <a:endParaRPr lang="en-US" dirty="0"/>
          </a:p>
        </p:txBody>
      </p:sp>
      <p:sp>
        <p:nvSpPr>
          <p:cNvPr id="3" name="Content Placeholder 2"/>
          <p:cNvSpPr>
            <a:spLocks noGrp="1"/>
          </p:cNvSpPr>
          <p:nvPr>
            <p:ph idx="1"/>
          </p:nvPr>
        </p:nvSpPr>
        <p:spPr/>
        <p:txBody>
          <a:bodyPr/>
          <a:lstStyle/>
          <a:p>
            <a:r>
              <a:rPr lang="en-US" dirty="0" smtClean="0"/>
              <a:t>Relates to fatigue and distraction, but important</a:t>
            </a:r>
          </a:p>
          <a:p>
            <a:endParaRPr lang="en-US" dirty="0"/>
          </a:p>
          <a:p>
            <a:r>
              <a:rPr lang="en-US" dirty="0" smtClean="0"/>
              <a:t>Neuroscience:  Emotion and cognition are partners in thinking &amp; learning. (Emotive Cognition.) </a:t>
            </a:r>
          </a:p>
          <a:p>
            <a:r>
              <a:rPr lang="en-US" dirty="0" smtClean="0"/>
              <a:t>Law School is not dependent on cognitive reasoning ability alone. </a:t>
            </a:r>
          </a:p>
          <a:p>
            <a:endParaRPr lang="en-US" dirty="0"/>
          </a:p>
          <a:p>
            <a:endParaRPr lang="en-US" dirty="0"/>
          </a:p>
        </p:txBody>
      </p:sp>
      <p:pic>
        <p:nvPicPr>
          <p:cNvPr id="4" name="Picture 3" descr="BU00199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53" y="4532193"/>
            <a:ext cx="2031711" cy="1863752"/>
          </a:xfrm>
          <a:prstGeom prst="rect">
            <a:avLst/>
          </a:prstGeom>
        </p:spPr>
      </p:pic>
    </p:spTree>
    <p:extLst>
      <p:ext uri="{BB962C8B-B14F-4D97-AF65-F5344CB8AC3E}">
        <p14:creationId xmlns:p14="http://schemas.microsoft.com/office/powerpoint/2010/main" val="9633264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Motivation</a:t>
            </a:r>
            <a:endParaRPr lang="en-US" dirty="0"/>
          </a:p>
        </p:txBody>
      </p:sp>
      <p:sp>
        <p:nvSpPr>
          <p:cNvPr id="3" name="Content Placeholder 2"/>
          <p:cNvSpPr>
            <a:spLocks noGrp="1"/>
          </p:cNvSpPr>
          <p:nvPr>
            <p:ph idx="1"/>
          </p:nvPr>
        </p:nvSpPr>
        <p:spPr/>
        <p:txBody>
          <a:bodyPr>
            <a:normAutofit/>
          </a:bodyPr>
          <a:lstStyle/>
          <a:p>
            <a:r>
              <a:rPr lang="en-US" dirty="0"/>
              <a:t>(1</a:t>
            </a:r>
            <a:r>
              <a:rPr lang="en-US" i="1" dirty="0"/>
              <a:t>) </a:t>
            </a:r>
            <a:r>
              <a:rPr lang="en-US" sz="2800" dirty="0" smtClean="0"/>
              <a:t>Use moderate </a:t>
            </a:r>
            <a:r>
              <a:rPr lang="en-US" sz="2800" i="1" dirty="0" smtClean="0"/>
              <a:t>emotion</a:t>
            </a:r>
            <a:r>
              <a:rPr lang="en-US" sz="2800" dirty="0" smtClean="0"/>
              <a:t> to enhance learning</a:t>
            </a:r>
            <a:endParaRPr lang="en-US" sz="2800" dirty="0"/>
          </a:p>
          <a:p>
            <a:r>
              <a:rPr lang="en-US" i="1" dirty="0"/>
              <a:t>     A. </a:t>
            </a:r>
            <a:r>
              <a:rPr lang="en-US" dirty="0" smtClean="0"/>
              <a:t>Well</a:t>
            </a:r>
            <a:r>
              <a:rPr lang="en-US" dirty="0"/>
              <a:t>-Being </a:t>
            </a:r>
            <a:r>
              <a:rPr lang="en-US" dirty="0" smtClean="0"/>
              <a:t>is important in Legal Education</a:t>
            </a:r>
            <a:endParaRPr lang="en-US" dirty="0"/>
          </a:p>
          <a:p>
            <a:r>
              <a:rPr lang="en-US" dirty="0"/>
              <a:t>       1.   Gratitude and fun matter to learning</a:t>
            </a:r>
          </a:p>
          <a:p>
            <a:r>
              <a:rPr lang="en-US" dirty="0"/>
              <a:t>       2.   Create Settled Expectations</a:t>
            </a:r>
          </a:p>
          <a:p>
            <a:r>
              <a:rPr lang="en-US" dirty="0"/>
              <a:t>       3.   Create </a:t>
            </a:r>
            <a:r>
              <a:rPr lang="en-US" dirty="0" smtClean="0"/>
              <a:t>Curiosity</a:t>
            </a:r>
            <a:endParaRPr lang="en-US" dirty="0"/>
          </a:p>
          <a:p>
            <a:r>
              <a:rPr lang="en-US" dirty="0" smtClean="0"/>
              <a:t>   B. Use </a:t>
            </a:r>
            <a:r>
              <a:rPr lang="en-US" i="1" dirty="0" smtClean="0"/>
              <a:t>Narratives</a:t>
            </a:r>
            <a:r>
              <a:rPr lang="en-US" dirty="0" smtClean="0"/>
              <a:t> to promote memory</a:t>
            </a:r>
            <a:endParaRPr lang="en-US" dirty="0"/>
          </a:p>
        </p:txBody>
      </p:sp>
      <p:pic>
        <p:nvPicPr>
          <p:cNvPr id="5" name="Picture 4" descr="j01826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5161340"/>
            <a:ext cx="3657600" cy="1696660"/>
          </a:xfrm>
          <a:prstGeom prst="rect">
            <a:avLst/>
          </a:prstGeom>
        </p:spPr>
      </p:pic>
    </p:spTree>
    <p:extLst>
      <p:ext uri="{BB962C8B-B14F-4D97-AF65-F5344CB8AC3E}">
        <p14:creationId xmlns:p14="http://schemas.microsoft.com/office/powerpoint/2010/main" val="7587653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Context</a:t>
            </a:r>
            <a:endParaRPr lang="en-US" dirty="0"/>
          </a:p>
        </p:txBody>
      </p:sp>
      <p:sp>
        <p:nvSpPr>
          <p:cNvPr id="3" name="Content Placeholder 2"/>
          <p:cNvSpPr>
            <a:spLocks noGrp="1"/>
          </p:cNvSpPr>
          <p:nvPr>
            <p:ph idx="1"/>
          </p:nvPr>
        </p:nvSpPr>
        <p:spPr/>
        <p:txBody>
          <a:bodyPr>
            <a:normAutofit fontScale="55000" lnSpcReduction="20000"/>
          </a:bodyPr>
          <a:lstStyle/>
          <a:p>
            <a:pPr marL="114300" indent="0">
              <a:lnSpc>
                <a:spcPct val="80000"/>
              </a:lnSpc>
              <a:buNone/>
              <a:defRPr sz="2000"/>
            </a:pPr>
            <a:r>
              <a:rPr lang="en-US" sz="3400" dirty="0"/>
              <a:t>During WWII, people of Japanese ancestry were sent to </a:t>
            </a:r>
          </a:p>
          <a:p>
            <a:pPr marL="114300" indent="0">
              <a:lnSpc>
                <a:spcPct val="80000"/>
              </a:lnSpc>
              <a:buNone/>
              <a:defRPr sz="2000"/>
            </a:pPr>
            <a:r>
              <a:rPr lang="en-US" sz="3400" dirty="0"/>
              <a:t>“relocation centers” under Executive Order 9066. Which </a:t>
            </a:r>
          </a:p>
          <a:p>
            <a:pPr marL="114300" indent="0">
              <a:lnSpc>
                <a:spcPct val="80000"/>
              </a:lnSpc>
              <a:buNone/>
              <a:defRPr sz="2000"/>
            </a:pPr>
            <a:r>
              <a:rPr lang="en-US" sz="3400" dirty="0"/>
              <a:t>statement is the most accurate?</a:t>
            </a:r>
          </a:p>
          <a:p>
            <a:pPr>
              <a:lnSpc>
                <a:spcPct val="80000"/>
              </a:lnSpc>
              <a:defRPr sz="2000"/>
            </a:pPr>
            <a:endParaRPr lang="en-US" sz="2800" dirty="0"/>
          </a:p>
          <a:p>
            <a:pPr marL="914400" indent="-573088">
              <a:lnSpc>
                <a:spcPct val="80000"/>
              </a:lnSpc>
              <a:buFont typeface="+mj-lt"/>
              <a:buAutoNum type="alphaUcPeriod"/>
              <a:defRPr sz="2000"/>
            </a:pPr>
            <a:r>
              <a:rPr lang="en-US" sz="3800" dirty="0"/>
              <a:t>2,000 people were relocated from Peru to the United States</a:t>
            </a:r>
            <a:r>
              <a:rPr lang="en-US" sz="3800" dirty="0" smtClean="0"/>
              <a:t>.</a:t>
            </a:r>
            <a:endParaRPr lang="en-US" sz="3800" dirty="0"/>
          </a:p>
          <a:p>
            <a:pPr marL="914400" indent="-573088">
              <a:lnSpc>
                <a:spcPct val="80000"/>
              </a:lnSpc>
              <a:buFont typeface="+mj-lt"/>
              <a:buAutoNum type="alphaUcPeriod"/>
              <a:defRPr sz="2000"/>
            </a:pPr>
            <a:r>
              <a:rPr lang="en-US" sz="3800" dirty="0"/>
              <a:t>Five relocation centers were on an Indian Reservation</a:t>
            </a:r>
            <a:r>
              <a:rPr lang="en-US" sz="3800" dirty="0" smtClean="0"/>
              <a:t>.</a:t>
            </a:r>
            <a:endParaRPr lang="en-US" sz="3800" dirty="0"/>
          </a:p>
          <a:p>
            <a:pPr marL="914400" indent="-573088">
              <a:lnSpc>
                <a:spcPct val="80000"/>
              </a:lnSpc>
              <a:buFont typeface="+mj-lt"/>
              <a:buAutoNum type="alphaUcPeriod" startAt="3"/>
              <a:defRPr sz="2000"/>
            </a:pPr>
            <a:r>
              <a:rPr lang="en-US" sz="3800" dirty="0"/>
              <a:t>More than 30,000 children under ten years of age were relocated</a:t>
            </a:r>
            <a:r>
              <a:rPr lang="en-US" sz="3800" dirty="0" smtClean="0"/>
              <a:t>.</a:t>
            </a:r>
            <a:endParaRPr lang="en-US" sz="3800" dirty="0"/>
          </a:p>
          <a:p>
            <a:pPr marL="914400" indent="-573088">
              <a:lnSpc>
                <a:spcPct val="80000"/>
              </a:lnSpc>
              <a:buFont typeface="+mj-lt"/>
              <a:buAutoNum type="alphaUcPeriod" startAt="3"/>
              <a:defRPr sz="2000"/>
            </a:pPr>
            <a:r>
              <a:rPr lang="en-US" sz="3800" dirty="0"/>
              <a:t>People were first removed to Assembly Centers, including horse stables, such as Santa Anita Raceway.</a:t>
            </a:r>
          </a:p>
          <a:p>
            <a:pPr>
              <a:lnSpc>
                <a:spcPct val="80000"/>
              </a:lnSpc>
              <a:defRPr sz="2000"/>
            </a:pPr>
            <a:endParaRPr lang="en-US" sz="3800" dirty="0"/>
          </a:p>
          <a:p>
            <a:endParaRPr lang="en-US" dirty="0"/>
          </a:p>
        </p:txBody>
      </p:sp>
    </p:spTree>
    <p:extLst>
      <p:ext uri="{BB962C8B-B14F-4D97-AF65-F5344CB8AC3E}">
        <p14:creationId xmlns:p14="http://schemas.microsoft.com/office/powerpoint/2010/main" val="421706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1856"/>
            <a:ext cx="8042276" cy="1336956"/>
          </a:xfrm>
        </p:spPr>
        <p:txBody>
          <a:bodyPr/>
          <a:lstStyle/>
          <a:p>
            <a:r>
              <a:rPr lang="en-US" sz="3200" dirty="0" smtClean="0"/>
              <a:t>Use Competition and the Brain’s Dopamine Reward System</a:t>
            </a:r>
            <a:endParaRPr lang="en-US" sz="3200" dirty="0"/>
          </a:p>
        </p:txBody>
      </p:sp>
      <p:sp>
        <p:nvSpPr>
          <p:cNvPr id="3" name="Content Placeholder 2"/>
          <p:cNvSpPr>
            <a:spLocks noGrp="1"/>
          </p:cNvSpPr>
          <p:nvPr>
            <p:ph idx="1"/>
          </p:nvPr>
        </p:nvSpPr>
        <p:spPr/>
        <p:txBody>
          <a:bodyPr>
            <a:noAutofit/>
          </a:bodyPr>
          <a:lstStyle/>
          <a:p>
            <a:pPr marL="114300" indent="0">
              <a:buNone/>
            </a:pPr>
            <a:r>
              <a:rPr lang="en-US" dirty="0"/>
              <a:t>Between 1525 and 1866, how many Africans were forcibly taken as slaves directly to North America? </a:t>
            </a:r>
          </a:p>
          <a:p>
            <a:pPr marL="1376363" indent="-801688">
              <a:buFont typeface="+mj-lt"/>
              <a:buAutoNum type="alphaLcParenR"/>
            </a:pPr>
            <a:r>
              <a:rPr lang="en-US" dirty="0"/>
              <a:t>12.5 million</a:t>
            </a:r>
          </a:p>
          <a:p>
            <a:pPr marL="1376363" indent="-801688">
              <a:buFont typeface="+mj-lt"/>
              <a:buAutoNum type="alphaLcParenR"/>
            </a:pPr>
            <a:r>
              <a:rPr lang="en-US" dirty="0"/>
              <a:t>10.7 million</a:t>
            </a:r>
          </a:p>
          <a:p>
            <a:pPr marL="1376363" indent="-801688">
              <a:buFont typeface="+mj-lt"/>
              <a:buAutoNum type="alphaLcParenR"/>
            </a:pPr>
            <a:r>
              <a:rPr lang="en-US" dirty="0" smtClean="0"/>
              <a:t>1.8 million</a:t>
            </a:r>
          </a:p>
          <a:p>
            <a:pPr marL="1376363" indent="-801688">
              <a:buFont typeface="+mj-lt"/>
              <a:buAutoNum type="alphaLcParenR"/>
            </a:pPr>
            <a:r>
              <a:rPr lang="en-US" dirty="0" smtClean="0"/>
              <a:t>380 thousand</a:t>
            </a:r>
            <a:r>
              <a:rPr lang="en-US" dirty="0">
                <a:solidFill>
                  <a:schemeClr val="tx2"/>
                </a:solidFill>
              </a:rPr>
              <a:t>	</a:t>
            </a:r>
          </a:p>
          <a:p>
            <a:pPr marL="114300" indent="0">
              <a:buNone/>
            </a:pPr>
            <a:r>
              <a:rPr lang="en-US" dirty="0">
                <a:solidFill>
                  <a:schemeClr val="tx2"/>
                </a:solidFill>
              </a:rPr>
              <a:t>			</a:t>
            </a:r>
            <a:r>
              <a:rPr lang="en-US" sz="2000" i="1" dirty="0" smtClean="0">
                <a:solidFill>
                  <a:schemeClr val="tx2"/>
                </a:solidFill>
              </a:rPr>
              <a:t>[</a:t>
            </a:r>
            <a:r>
              <a:rPr lang="en-US" sz="2000" i="1" dirty="0">
                <a:solidFill>
                  <a:schemeClr val="tx2"/>
                </a:solidFill>
              </a:rPr>
              <a:t>the Trans-Atlantic Slave Database]</a:t>
            </a:r>
          </a:p>
        </p:txBody>
      </p:sp>
    </p:spTree>
    <p:extLst>
      <p:ext uri="{BB962C8B-B14F-4D97-AF65-F5344CB8AC3E}">
        <p14:creationId xmlns:p14="http://schemas.microsoft.com/office/powerpoint/2010/main" val="283474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Problem #4: Neuroscience Says Long-term Learning is difficult</a:t>
            </a:r>
            <a:endParaRPr lang="en-US" sz="3200" dirty="0"/>
          </a:p>
        </p:txBody>
      </p:sp>
      <p:sp>
        <p:nvSpPr>
          <p:cNvPr id="3" name="Content Placeholder 2"/>
          <p:cNvSpPr>
            <a:spLocks noGrp="1"/>
          </p:cNvSpPr>
          <p:nvPr>
            <p:ph idx="1"/>
          </p:nvPr>
        </p:nvSpPr>
        <p:spPr/>
        <p:txBody>
          <a:bodyPr/>
          <a:lstStyle/>
          <a:p>
            <a:r>
              <a:rPr lang="en-US" dirty="0" smtClean="0"/>
              <a:t>1.  The brain is not like a computer </a:t>
            </a:r>
            <a:r>
              <a:rPr lang="en-US" sz="2000" dirty="0" smtClean="0"/>
              <a:t>(multiple systems; can be effortful to encode, store and retrieve information; interferences)</a:t>
            </a:r>
          </a:p>
          <a:p>
            <a:r>
              <a:rPr lang="en-US" dirty="0" smtClean="0"/>
              <a:t>2.  Need repetitive attention to achieve deep chunked knowledge (utensil set). </a:t>
            </a:r>
          </a:p>
          <a:p>
            <a:r>
              <a:rPr lang="en-US" dirty="0"/>
              <a:t>3</a:t>
            </a:r>
            <a:r>
              <a:rPr lang="en-US" dirty="0" smtClean="0"/>
              <a:t>.  Can melt if not used. </a:t>
            </a:r>
          </a:p>
          <a:p>
            <a:r>
              <a:rPr lang="en-US" dirty="0"/>
              <a:t>4</a:t>
            </a:r>
            <a:r>
              <a:rPr lang="en-US" dirty="0" smtClean="0"/>
              <a:t>.  Built on top of existing knowledge</a:t>
            </a:r>
          </a:p>
        </p:txBody>
      </p:sp>
      <p:pic>
        <p:nvPicPr>
          <p:cNvPr id="5" name="Picture 4" descr="ED00008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272" y="3369076"/>
            <a:ext cx="1759470" cy="1639194"/>
          </a:xfrm>
          <a:prstGeom prst="rect">
            <a:avLst/>
          </a:prstGeom>
        </p:spPr>
      </p:pic>
    </p:spTree>
    <p:extLst>
      <p:ext uri="{BB962C8B-B14F-4D97-AF65-F5344CB8AC3E}">
        <p14:creationId xmlns:p14="http://schemas.microsoft.com/office/powerpoint/2010/main" val="2713376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87"/>
            <a:ext cx="7620000" cy="1143000"/>
          </a:xfrm>
        </p:spPr>
        <p:txBody>
          <a:bodyPr>
            <a:normAutofit/>
          </a:bodyPr>
          <a:lstStyle/>
          <a:p>
            <a:r>
              <a:rPr lang="en-US" sz="4400" dirty="0" smtClean="0"/>
              <a:t>The </a:t>
            </a:r>
            <a:r>
              <a:rPr lang="en-US" sz="4400" dirty="0"/>
              <a:t>Forgetting Curve</a:t>
            </a:r>
          </a:p>
        </p:txBody>
      </p:sp>
      <p:sp>
        <p:nvSpPr>
          <p:cNvPr id="3" name="Content Placeholder 2"/>
          <p:cNvSpPr>
            <a:spLocks noGrp="1"/>
          </p:cNvSpPr>
          <p:nvPr>
            <p:ph idx="1"/>
          </p:nvPr>
        </p:nvSpPr>
        <p:spPr>
          <a:xfrm>
            <a:off x="81565" y="1479662"/>
            <a:ext cx="8605235" cy="4646501"/>
          </a:xfrm>
        </p:spPr>
        <p:txBody>
          <a:bodyPr/>
          <a:lstStyle/>
          <a:p>
            <a:pPr marL="0" indent="0">
              <a:buNone/>
            </a:pPr>
            <a:r>
              <a:rPr lang="en-US" sz="2000" u="sng" dirty="0" smtClean="0"/>
              <a:t>Memory</a:t>
            </a:r>
          </a:p>
          <a:p>
            <a:endParaRPr lang="en-US" sz="2000" u="sng" dirty="0"/>
          </a:p>
          <a:p>
            <a:pPr marL="0" indent="0">
              <a:buNone/>
            </a:pPr>
            <a:r>
              <a:rPr lang="en-US" sz="2000" dirty="0"/>
              <a:t> </a:t>
            </a:r>
            <a:r>
              <a:rPr lang="en-US" sz="2000" dirty="0" smtClean="0"/>
              <a:t> </a:t>
            </a:r>
            <a:r>
              <a:rPr lang="en-US" sz="2000" u="sng" dirty="0" smtClean="0"/>
              <a:t>Percent</a:t>
            </a:r>
          </a:p>
          <a:p>
            <a:pPr marL="0" indent="0">
              <a:buNone/>
            </a:pPr>
            <a:r>
              <a:rPr lang="en-US" sz="2000" dirty="0" smtClean="0"/>
              <a:t>  </a:t>
            </a:r>
            <a:r>
              <a:rPr lang="en-US" sz="2000" u="sng" dirty="0" smtClean="0"/>
              <a:t>Retained</a:t>
            </a:r>
            <a:endParaRPr lang="en-US" sz="2000" u="sng" dirty="0"/>
          </a:p>
          <a:p>
            <a:pPr marL="114300" indent="0">
              <a:buNone/>
            </a:pPr>
            <a:endParaRPr lang="en-US" dirty="0"/>
          </a:p>
        </p:txBody>
      </p:sp>
      <p:pic>
        <p:nvPicPr>
          <p:cNvPr id="6" name="Picture 5" descr="forgett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806" y="1479662"/>
            <a:ext cx="5650414" cy="5219231"/>
          </a:xfrm>
          <a:prstGeom prst="rect">
            <a:avLst/>
          </a:prstGeom>
          <a:ln w="19050">
            <a:solidFill>
              <a:schemeClr val="accent1">
                <a:lumMod val="50000"/>
              </a:schemeClr>
            </a:solidFill>
          </a:ln>
          <a:effectLst>
            <a:outerShdw blurRad="50800" dist="101600" dir="19200000" algn="l" rotWithShape="0">
              <a:prstClr val="black">
                <a:alpha val="40000"/>
              </a:prstClr>
            </a:outerShdw>
          </a:effectLst>
          <a:scene3d>
            <a:camera prst="orthographicFront"/>
            <a:lightRig rig="threePt" dir="t"/>
          </a:scene3d>
          <a:sp3d>
            <a:bevelT/>
          </a:sp3d>
        </p:spPr>
      </p:pic>
      <p:sp>
        <p:nvSpPr>
          <p:cNvPr id="4" name="TextBox 3"/>
          <p:cNvSpPr txBox="1"/>
          <p:nvPr/>
        </p:nvSpPr>
        <p:spPr>
          <a:xfrm>
            <a:off x="7201009" y="5756831"/>
            <a:ext cx="1351652" cy="369332"/>
          </a:xfrm>
          <a:prstGeom prst="rect">
            <a:avLst/>
          </a:prstGeom>
          <a:noFill/>
        </p:spPr>
        <p:txBody>
          <a:bodyPr wrap="none" rtlCol="0">
            <a:spAutoFit/>
          </a:bodyPr>
          <a:lstStyle/>
          <a:p>
            <a:r>
              <a:rPr lang="en-US" u="sng" dirty="0" smtClean="0"/>
              <a:t>Time in days</a:t>
            </a:r>
            <a:endParaRPr lang="en-US" u="sng" dirty="0"/>
          </a:p>
        </p:txBody>
      </p:sp>
      <p:sp>
        <p:nvSpPr>
          <p:cNvPr id="5" name="Up Arrow 4"/>
          <p:cNvSpPr/>
          <p:nvPr/>
        </p:nvSpPr>
        <p:spPr>
          <a:xfrm>
            <a:off x="1360589" y="2271922"/>
            <a:ext cx="484632" cy="241173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798961" y="6214261"/>
            <a:ext cx="219022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7361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74638"/>
            <a:ext cx="8236527" cy="1143000"/>
          </a:xfrm>
        </p:spPr>
        <p:txBody>
          <a:bodyPr>
            <a:noAutofit/>
          </a:bodyPr>
          <a:lstStyle/>
          <a:p>
            <a:r>
              <a:rPr lang="en-US" sz="3600" dirty="0" smtClean="0"/>
              <a:t>Better Strategies for Long-Term Learning?</a:t>
            </a:r>
            <a:endParaRPr lang="en-US" sz="3600" dirty="0"/>
          </a:p>
        </p:txBody>
      </p:sp>
      <p:sp>
        <p:nvSpPr>
          <p:cNvPr id="3" name="Content Placeholder 2"/>
          <p:cNvSpPr>
            <a:spLocks noGrp="1"/>
          </p:cNvSpPr>
          <p:nvPr>
            <p:ph idx="1"/>
          </p:nvPr>
        </p:nvSpPr>
        <p:spPr>
          <a:xfrm>
            <a:off x="457200" y="1819673"/>
            <a:ext cx="7620000" cy="4800600"/>
          </a:xfrm>
        </p:spPr>
        <p:txBody>
          <a:bodyPr>
            <a:normAutofit/>
          </a:bodyPr>
          <a:lstStyle/>
          <a:p>
            <a:pPr marL="914400" indent="-452438">
              <a:buFont typeface="+mj-lt"/>
              <a:buAutoNum type="arabicPeriod"/>
            </a:pPr>
            <a:r>
              <a:rPr lang="en-US" sz="3200" dirty="0" smtClean="0"/>
              <a:t>Spaced </a:t>
            </a:r>
            <a:r>
              <a:rPr lang="en-US" sz="3200" dirty="0"/>
              <a:t>Repetition vs. </a:t>
            </a:r>
            <a:r>
              <a:rPr lang="en-US" sz="3200" dirty="0" smtClean="0"/>
              <a:t>Cramming</a:t>
            </a:r>
          </a:p>
          <a:p>
            <a:pPr marL="914400" indent="-452438">
              <a:buFont typeface="+mj-lt"/>
              <a:buAutoNum type="arabicPeriod"/>
            </a:pPr>
            <a:r>
              <a:rPr lang="en-US" sz="3200" dirty="0" smtClean="0"/>
              <a:t>Regular Quizzing vs. 1 Exam</a:t>
            </a:r>
          </a:p>
          <a:p>
            <a:pPr marL="914400" indent="-452438">
              <a:buFont typeface="+mj-lt"/>
              <a:buAutoNum type="arabicPeriod"/>
            </a:pPr>
            <a:r>
              <a:rPr lang="en-US" sz="3200" dirty="0" smtClean="0"/>
              <a:t>Interleave vs. one topic</a:t>
            </a:r>
            <a:endParaRPr lang="en-US" sz="3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22478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1485900" y="-152400"/>
            <a:ext cx="6172200" cy="933270"/>
          </a:xfrm>
          <a:prstGeom prst="rect">
            <a:avLst/>
          </a:prstGeom>
        </p:spPr>
        <p:txBody>
          <a:bodyPr>
            <a:normAutofit/>
          </a:bodyPr>
          <a:lstStyle>
            <a:lvl1pPr>
              <a:defRPr b="1">
                <a:solidFill>
                  <a:srgbClr val="000000"/>
                </a:solidFill>
              </a:defRPr>
            </a:lvl1pPr>
          </a:lstStyle>
          <a:p>
            <a:r>
              <a:rPr lang="en-US" sz="3200" b="0" i="1" dirty="0" smtClean="0"/>
              <a:t>Create Schemas (pictures)</a:t>
            </a:r>
            <a:endParaRPr sz="3200" b="0" i="1" dirty="0"/>
          </a:p>
        </p:txBody>
      </p:sp>
      <p:sp>
        <p:nvSpPr>
          <p:cNvPr id="191" name="TextBox 8"/>
          <p:cNvSpPr txBox="1"/>
          <p:nvPr/>
        </p:nvSpPr>
        <p:spPr>
          <a:xfrm>
            <a:off x="5457825" y="2057402"/>
            <a:ext cx="2200277" cy="38779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3200" b="1" spc="300">
                <a:ln w="11430">
                  <a:solidFill>
                    <a:srgbClr val="F4F7F8"/>
                  </a:solidFill>
                </a:ln>
                <a:solidFill>
                  <a:srgbClr val="FF0000"/>
                </a:solidFill>
              </a:defRPr>
            </a:pPr>
            <a:r>
              <a:rPr sz="3200" dirty="0"/>
              <a:t>To Prove Element</a:t>
            </a:r>
            <a:r>
              <a:rPr sz="3200" dirty="0">
                <a:ln w="17780">
                  <a:solidFill>
                    <a:srgbClr val="FFFFFF"/>
                  </a:solidFill>
                </a:ln>
                <a:solidFill>
                  <a:srgbClr val="000000"/>
                </a:solidFill>
              </a:rPr>
              <a:t>?</a:t>
            </a:r>
            <a:endParaRPr sz="3200" dirty="0">
              <a:solidFill>
                <a:srgbClr val="3898B4"/>
              </a:solidFill>
            </a:endParaRPr>
          </a:p>
          <a:p>
            <a:pPr>
              <a:defRPr sz="2600"/>
            </a:pPr>
            <a:r>
              <a:rPr sz="2600" dirty="0" smtClean="0"/>
              <a:t>Relevant </a:t>
            </a:r>
            <a:endParaRPr sz="2600" dirty="0"/>
          </a:p>
          <a:p>
            <a:pPr>
              <a:defRPr sz="2600"/>
            </a:pPr>
            <a:r>
              <a:rPr sz="2600" dirty="0" smtClean="0"/>
              <a:t>Character</a:t>
            </a:r>
            <a:endParaRPr sz="2600" dirty="0"/>
          </a:p>
          <a:p>
            <a:pPr>
              <a:defRPr sz="2600"/>
            </a:pPr>
            <a:r>
              <a:rPr sz="2600" dirty="0" smtClean="0"/>
              <a:t>Opinion</a:t>
            </a:r>
            <a:endParaRPr sz="2600" dirty="0"/>
          </a:p>
          <a:p>
            <a:pPr>
              <a:defRPr sz="2600"/>
            </a:pPr>
            <a:r>
              <a:rPr sz="2600" dirty="0" smtClean="0"/>
              <a:t>Hearsay</a:t>
            </a:r>
            <a:endParaRPr sz="2600" dirty="0"/>
          </a:p>
          <a:p>
            <a:pPr>
              <a:defRPr sz="2600"/>
            </a:pPr>
            <a:r>
              <a:rPr sz="2600" dirty="0" smtClean="0"/>
              <a:t>Privilege</a:t>
            </a:r>
            <a:endParaRPr sz="2600" dirty="0"/>
          </a:p>
          <a:p>
            <a:pPr>
              <a:defRPr sz="2600"/>
            </a:pPr>
            <a:r>
              <a:rPr sz="2600" dirty="0" smtClean="0"/>
              <a:t>Witnesses</a:t>
            </a:r>
            <a:endParaRPr sz="2600" dirty="0"/>
          </a:p>
          <a:p>
            <a:pPr>
              <a:defRPr sz="2600"/>
            </a:pPr>
            <a:r>
              <a:rPr sz="2600" dirty="0" smtClean="0"/>
              <a:t>Writings</a:t>
            </a:r>
            <a:endParaRPr sz="2600" dirty="0"/>
          </a:p>
        </p:txBody>
      </p:sp>
      <p:sp>
        <p:nvSpPr>
          <p:cNvPr id="192" name="TextBox 9"/>
          <p:cNvSpPr txBox="1"/>
          <p:nvPr/>
        </p:nvSpPr>
        <p:spPr>
          <a:xfrm>
            <a:off x="1485900" y="1828802"/>
            <a:ext cx="2000250" cy="26776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3200">
                <a:solidFill>
                  <a:srgbClr val="FF6600"/>
                </a:solidFill>
              </a:defRPr>
            </a:pPr>
            <a:r>
              <a:rPr sz="3200" dirty="0"/>
              <a:t>To Impeach</a:t>
            </a:r>
            <a:r>
              <a:rPr sz="2600" dirty="0">
                <a:solidFill>
                  <a:srgbClr val="595959"/>
                </a:solidFill>
              </a:rPr>
              <a:t>?</a:t>
            </a:r>
          </a:p>
          <a:p>
            <a:pPr algn="ctr">
              <a:defRPr sz="2600"/>
            </a:pPr>
            <a:r>
              <a:rPr lang="en-US" sz="2600" dirty="0" smtClean="0"/>
              <a:t>*</a:t>
            </a:r>
            <a:endParaRPr sz="2600" dirty="0"/>
          </a:p>
          <a:p>
            <a:pPr algn="ctr">
              <a:defRPr sz="2600"/>
            </a:pPr>
            <a:r>
              <a:rPr sz="2600" dirty="0"/>
              <a:t>Intrinsic</a:t>
            </a:r>
          </a:p>
          <a:p>
            <a:pPr algn="ctr">
              <a:defRPr sz="2600"/>
            </a:pPr>
            <a:r>
              <a:rPr sz="2600" dirty="0"/>
              <a:t>Extrinsic</a:t>
            </a:r>
          </a:p>
          <a:p>
            <a:pPr algn="ctr">
              <a:defRPr sz="2600"/>
            </a:pPr>
            <a:r>
              <a:rPr lang="en-US" sz="2600" dirty="0" smtClean="0"/>
              <a:t>Rehab.</a:t>
            </a:r>
            <a:r>
              <a:rPr sz="2600" dirty="0" smtClean="0"/>
              <a:t> </a:t>
            </a:r>
            <a:endParaRPr sz="2600" dirty="0"/>
          </a:p>
        </p:txBody>
      </p:sp>
      <p:sp>
        <p:nvSpPr>
          <p:cNvPr id="193" name="Straight Arrow Connector 11"/>
          <p:cNvSpPr/>
          <p:nvPr/>
        </p:nvSpPr>
        <p:spPr>
          <a:xfrm flipH="1">
            <a:off x="2936334" y="1313586"/>
            <a:ext cx="806993" cy="743816"/>
          </a:xfrm>
          <a:prstGeom prst="line">
            <a:avLst/>
          </a:prstGeom>
          <a:ln w="25400">
            <a:solidFill>
              <a:schemeClr val="accent2"/>
            </a:solidFill>
            <a:tailEnd type="triangle"/>
          </a:ln>
          <a:effectLst>
            <a:outerShdw blurRad="63500" dist="25400" dir="5400000" rotWithShape="0">
              <a:srgbClr val="000000">
                <a:alpha val="43137"/>
              </a:srgbClr>
            </a:outerShdw>
          </a:effectLst>
        </p:spPr>
        <p:txBody>
          <a:bodyPr lIns="45719" rIns="45719"/>
          <a:lstStyle/>
          <a:p>
            <a:endParaRPr/>
          </a:p>
        </p:txBody>
      </p:sp>
      <p:sp>
        <p:nvSpPr>
          <p:cNvPr id="194" name="Straight Arrow Connector 10"/>
          <p:cNvSpPr/>
          <p:nvPr/>
        </p:nvSpPr>
        <p:spPr>
          <a:xfrm>
            <a:off x="3192680" y="4800163"/>
            <a:ext cx="1185894" cy="1448239"/>
          </a:xfrm>
          <a:prstGeom prst="line">
            <a:avLst/>
          </a:prstGeom>
          <a:ln w="25400">
            <a:solidFill>
              <a:schemeClr val="accent2"/>
            </a:solidFill>
            <a:tailEnd type="triangle"/>
          </a:ln>
          <a:effectLst>
            <a:outerShdw blurRad="63500" dist="25400" dir="5400000" rotWithShape="0">
              <a:srgbClr val="000000">
                <a:alpha val="43137"/>
              </a:srgbClr>
            </a:outerShdw>
          </a:effectLst>
        </p:spPr>
        <p:txBody>
          <a:bodyPr lIns="45719" rIns="45719"/>
          <a:lstStyle/>
          <a:p>
            <a:endParaRPr/>
          </a:p>
        </p:txBody>
      </p:sp>
      <p:sp>
        <p:nvSpPr>
          <p:cNvPr id="195" name="Straight Arrow Connector 13"/>
          <p:cNvSpPr/>
          <p:nvPr/>
        </p:nvSpPr>
        <p:spPr>
          <a:xfrm flipH="1">
            <a:off x="4730759" y="4973642"/>
            <a:ext cx="752102" cy="1274760"/>
          </a:xfrm>
          <a:prstGeom prst="line">
            <a:avLst/>
          </a:prstGeom>
          <a:ln w="25400">
            <a:solidFill>
              <a:schemeClr val="accent6"/>
            </a:solidFill>
            <a:tailEnd type="triangle"/>
          </a:ln>
          <a:effectLst>
            <a:outerShdw blurRad="63500" dist="25400" dir="5400000" rotWithShape="0">
              <a:srgbClr val="000000">
                <a:alpha val="43137"/>
              </a:srgbClr>
            </a:outerShdw>
          </a:effectLst>
        </p:spPr>
        <p:txBody>
          <a:bodyPr lIns="45719" rIns="45719"/>
          <a:lstStyle/>
          <a:p>
            <a:endParaRPr/>
          </a:p>
        </p:txBody>
      </p:sp>
      <p:sp>
        <p:nvSpPr>
          <p:cNvPr id="196" name="TextBox 14"/>
          <p:cNvSpPr txBox="1"/>
          <p:nvPr/>
        </p:nvSpPr>
        <p:spPr>
          <a:xfrm>
            <a:off x="3309150" y="6248402"/>
            <a:ext cx="2900162" cy="5232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vl1pPr>
          </a:lstStyle>
          <a:p>
            <a:r>
              <a:rPr dirty="0"/>
              <a:t>GOAL: </a:t>
            </a:r>
            <a:r>
              <a:rPr dirty="0" smtClean="0"/>
              <a:t>IN</a:t>
            </a:r>
            <a:r>
              <a:rPr lang="en-US" dirty="0" smtClean="0"/>
              <a:t> </a:t>
            </a:r>
            <a:r>
              <a:rPr dirty="0" smtClean="0"/>
              <a:t>EVID</a:t>
            </a:r>
            <a:r>
              <a:rPr lang="en-US" dirty="0" smtClean="0"/>
              <a:t>.</a:t>
            </a:r>
            <a:endParaRPr dirty="0"/>
          </a:p>
        </p:txBody>
      </p:sp>
      <p:sp>
        <p:nvSpPr>
          <p:cNvPr id="197" name="TextBox 5"/>
          <p:cNvSpPr txBox="1"/>
          <p:nvPr/>
        </p:nvSpPr>
        <p:spPr>
          <a:xfrm>
            <a:off x="3800473" y="780870"/>
            <a:ext cx="1657352" cy="17543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FF6600"/>
                </a:solidFill>
                <a:latin typeface="Mongolian Baiti"/>
                <a:ea typeface="Mongolian Baiti"/>
                <a:cs typeface="Mongolian Baiti"/>
                <a:sym typeface="Mongolian Baiti"/>
              </a:defRPr>
            </a:lvl1pPr>
          </a:lstStyle>
          <a:p>
            <a:r>
              <a:rPr dirty="0">
                <a:latin typeface="Calibri" panose="020F0502020204030204" pitchFamily="34" charset="0"/>
                <a:cs typeface="Calibri" panose="020F0502020204030204" pitchFamily="34" charset="0"/>
              </a:rPr>
              <a:t>Offered to prove what?</a:t>
            </a:r>
          </a:p>
        </p:txBody>
      </p:sp>
      <p:sp>
        <p:nvSpPr>
          <p:cNvPr id="198" name="Left-Right Arrow 3"/>
          <p:cNvSpPr/>
          <p:nvPr/>
        </p:nvSpPr>
        <p:spPr>
          <a:xfrm>
            <a:off x="4115942" y="3054605"/>
            <a:ext cx="912116" cy="484633"/>
          </a:xfrm>
          <a:prstGeom prst="leftRightArrow">
            <a:avLst>
              <a:gd name="adj1" fmla="val 50000"/>
              <a:gd name="adj2" fmla="val 50000"/>
            </a:avLst>
          </a:prstGeom>
          <a:gradFill>
            <a:gsLst>
              <a:gs pos="0">
                <a:schemeClr val="accent1">
                  <a:satOff val="11330"/>
                </a:schemeClr>
              </a:gs>
              <a:gs pos="69000">
                <a:srgbClr val="71A4C5"/>
              </a:gs>
              <a:gs pos="100000">
                <a:schemeClr val="accent1">
                  <a:hueOff val="448721"/>
                  <a:satOff val="-21150"/>
                  <a:lumOff val="38900"/>
                </a:schemeClr>
              </a:gs>
            </a:gsLst>
            <a:path path="circle">
              <a:fillToRect l="37721" t="-19636" r="62278" b="119636"/>
            </a:path>
          </a:gradFill>
          <a:ln w="12700">
            <a:solidFill>
              <a:srgbClr val="287A9E"/>
            </a:solidFill>
          </a:ln>
          <a:effectLst>
            <a:outerShdw blurRad="63500" dist="254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99" name="Straight Arrow Connector 5"/>
          <p:cNvSpPr/>
          <p:nvPr/>
        </p:nvSpPr>
        <p:spPr>
          <a:xfrm>
            <a:off x="5372100" y="1371600"/>
            <a:ext cx="687002" cy="685802"/>
          </a:xfrm>
          <a:prstGeom prst="line">
            <a:avLst/>
          </a:prstGeom>
          <a:ln w="25400">
            <a:solidFill>
              <a:schemeClr val="accent1"/>
            </a:solidFill>
            <a:tailEnd type="triangle"/>
          </a:ln>
        </p:spPr>
        <p:txBody>
          <a:bodyPr lIns="45719" rIns="45719"/>
          <a:lstStyle/>
          <a:p>
            <a:endParaRPr>
              <a:ln w="0"/>
              <a:solidFill>
                <a:schemeClr val="accent1"/>
              </a:solidFill>
              <a:effectLst>
                <a:outerShdw blurRad="38100" dist="25400" dir="5400000" algn="ctr" rotWithShape="0">
                  <a:srgbClr val="6E747A">
                    <a:alpha val="43000"/>
                  </a:srgbClr>
                </a:outerShdw>
              </a:effectLst>
            </a:endParaRPr>
          </a:p>
        </p:txBody>
      </p:sp>
      <p:sp>
        <p:nvSpPr>
          <p:cNvPr id="2" name="TextBox 1"/>
          <p:cNvSpPr txBox="1"/>
          <p:nvPr/>
        </p:nvSpPr>
        <p:spPr>
          <a:xfrm>
            <a:off x="431292" y="990600"/>
            <a:ext cx="2624371" cy="369332"/>
          </a:xfrm>
          <a:prstGeom prst="rect">
            <a:avLst/>
          </a:prstGeom>
          <a:noFill/>
        </p:spPr>
        <p:txBody>
          <a:bodyPr wrap="square" rtlCol="0">
            <a:spAutoFit/>
          </a:bodyPr>
          <a:lstStyle/>
          <a:p>
            <a:r>
              <a:rPr lang="en-US" u="sng" dirty="0" smtClean="0"/>
              <a:t>The Evidence Highway</a:t>
            </a:r>
            <a:endParaRPr lang="en-US" u="sng" dirty="0"/>
          </a:p>
        </p:txBody>
      </p:sp>
    </p:spTree>
    <p:extLst>
      <p:ext uri="{BB962C8B-B14F-4D97-AF65-F5344CB8AC3E}">
        <p14:creationId xmlns:p14="http://schemas.microsoft.com/office/powerpoint/2010/main" val="1412977122"/>
      </p:ext>
    </p:extLst>
  </p:cSld>
  <p:clrMapOvr>
    <a:masterClrMapping/>
  </p:clrMapOvr>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advAuto="0"/>
      <p:bldP spid="19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txBox="1">
            <a:spLocks noGrp="1"/>
          </p:cNvSpPr>
          <p:nvPr>
            <p:ph type="title"/>
          </p:nvPr>
        </p:nvSpPr>
        <p:spPr>
          <a:xfrm>
            <a:off x="457200" y="94324"/>
            <a:ext cx="7620000" cy="1143000"/>
          </a:xfrm>
          <a:prstGeom prst="rect">
            <a:avLst/>
          </a:prstGeom>
        </p:spPr>
        <p:txBody>
          <a:bodyPr>
            <a:normAutofit/>
          </a:bodyPr>
          <a:lstStyle>
            <a:lvl1pPr defTabSz="877823">
              <a:defRPr sz="4416"/>
            </a:lvl1pPr>
          </a:lstStyle>
          <a:p>
            <a:r>
              <a:rPr sz="3600" dirty="0"/>
              <a:t>“The Big House of Due Process</a:t>
            </a:r>
            <a:r>
              <a:rPr lang="en-US" sz="3600" dirty="0"/>
              <a:t>"</a:t>
            </a:r>
            <a:endParaRPr sz="3600" dirty="0"/>
          </a:p>
        </p:txBody>
      </p:sp>
      <p:pic>
        <p:nvPicPr>
          <p:cNvPr id="202" name="Content Placeholder 3" descr="Content Placeholder 3"/>
          <p:cNvPicPr>
            <a:picLocks noChangeAspect="1"/>
          </p:cNvPicPr>
          <p:nvPr/>
        </p:nvPicPr>
        <p:blipFill>
          <a:blip r:embed="rId2"/>
          <a:srcRect t="14576" b="14576"/>
          <a:stretch>
            <a:fillRect/>
          </a:stretch>
        </p:blipFill>
        <p:spPr>
          <a:xfrm>
            <a:off x="457200" y="1417638"/>
            <a:ext cx="7424075" cy="5346038"/>
          </a:xfrm>
          <a:prstGeom prst="rect">
            <a:avLst/>
          </a:prstGeom>
          <a:ln w="12700">
            <a:solidFill>
              <a:schemeClr val="accent1">
                <a:lumMod val="50000"/>
              </a:schemeClr>
            </a:solidFill>
            <a:miter lim="400000"/>
          </a:ln>
          <a:effectLst>
            <a:outerShdw blurRad="50800" dist="101600" dir="192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29117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Spaced Rep: Wash, Rinse, Repeat</a:t>
            </a:r>
            <a:endParaRPr lang="en-US" sz="3600" dirty="0"/>
          </a:p>
        </p:txBody>
      </p:sp>
      <p:sp>
        <p:nvSpPr>
          <p:cNvPr id="3" name="Content Placeholder 2"/>
          <p:cNvSpPr>
            <a:spLocks noGrp="1"/>
          </p:cNvSpPr>
          <p:nvPr>
            <p:ph idx="1"/>
          </p:nvPr>
        </p:nvSpPr>
        <p:spPr/>
        <p:txBody>
          <a:bodyPr/>
          <a:lstStyle/>
          <a:p>
            <a:r>
              <a:rPr lang="en-US" dirty="0" smtClean="0"/>
              <a:t>A. </a:t>
            </a:r>
            <a:r>
              <a:rPr lang="en-US" dirty="0"/>
              <a:t>Beginning of </a:t>
            </a:r>
            <a:r>
              <a:rPr lang="en-US" dirty="0" smtClean="0"/>
              <a:t>class: bridge </a:t>
            </a:r>
            <a:r>
              <a:rPr lang="en-US" dirty="0"/>
              <a:t>from prior </a:t>
            </a:r>
            <a:r>
              <a:rPr lang="en-US" dirty="0" smtClean="0"/>
              <a:t>classes</a:t>
            </a:r>
          </a:p>
          <a:p>
            <a:endParaRPr lang="en-US" dirty="0"/>
          </a:p>
          <a:p>
            <a:r>
              <a:rPr lang="en-US" dirty="0" smtClean="0"/>
              <a:t>B. Middle of class: note breaks</a:t>
            </a:r>
          </a:p>
          <a:p>
            <a:endParaRPr lang="en-US" dirty="0" smtClean="0"/>
          </a:p>
          <a:p>
            <a:r>
              <a:rPr lang="en-US" dirty="0" smtClean="0"/>
              <a:t>C</a:t>
            </a:r>
            <a:r>
              <a:rPr lang="en-US" dirty="0" smtClean="0"/>
              <a:t>. End of Class:  </a:t>
            </a:r>
            <a:r>
              <a:rPr lang="en-US" dirty="0"/>
              <a:t>S</a:t>
            </a:r>
            <a:r>
              <a:rPr lang="en-US" dirty="0" smtClean="0"/>
              <a:t>urvey. A</a:t>
            </a:r>
            <a:r>
              <a:rPr lang="en-US" dirty="0" smtClean="0"/>
              <a:t>sk what are the most important point(s)?  What’s fuzzy and why?</a:t>
            </a:r>
          </a:p>
          <a:p>
            <a:endParaRPr lang="en-US" dirty="0" smtClean="0"/>
          </a:p>
          <a:p>
            <a:endParaRPr lang="en-US" dirty="0"/>
          </a:p>
        </p:txBody>
      </p:sp>
    </p:spTree>
    <p:extLst>
      <p:ext uri="{BB962C8B-B14F-4D97-AF65-F5344CB8AC3E}">
        <p14:creationId xmlns:p14="http://schemas.microsoft.com/office/powerpoint/2010/main" val="2731656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Goal</a:t>
            </a:r>
            <a:endParaRPr lang="en-US" sz="5400" b="1" dirty="0"/>
          </a:p>
        </p:txBody>
      </p:sp>
      <p:sp>
        <p:nvSpPr>
          <p:cNvPr id="8" name="Block Arc 7">
            <a:extLst>
              <a:ext uri="{FF2B5EF4-FFF2-40B4-BE49-F238E27FC236}">
                <a16:creationId xmlns="" xmlns:a16="http://schemas.microsoft.com/office/drawing/2014/main" id="{D030F4E1-F339-4FAC-ABC5-1936342193B7}"/>
              </a:ext>
            </a:extLst>
          </p:cNvPr>
          <p:cNvSpPr/>
          <p:nvPr/>
        </p:nvSpPr>
        <p:spPr>
          <a:xfrm>
            <a:off x="-3700521" y="692460"/>
            <a:ext cx="4687278" cy="6249704"/>
          </a:xfrm>
          <a:prstGeom prst="blockArc">
            <a:avLst>
              <a:gd name="adj1" fmla="val 18900000"/>
              <a:gd name="adj2" fmla="val 2700000"/>
              <a:gd name="adj3" fmla="val 346"/>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Oval 9">
            <a:extLst>
              <a:ext uri="{FF2B5EF4-FFF2-40B4-BE49-F238E27FC236}">
                <a16:creationId xmlns="" xmlns:a16="http://schemas.microsoft.com/office/drawing/2014/main" id="{4807EBC7-170D-4F3F-B7B2-852EF8169D3C}"/>
              </a:ext>
            </a:extLst>
          </p:cNvPr>
          <p:cNvSpPr/>
          <p:nvPr/>
        </p:nvSpPr>
        <p:spPr>
          <a:xfrm>
            <a:off x="283573" y="1844444"/>
            <a:ext cx="870383" cy="1160510"/>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 xmlns:a16="http://schemas.microsoft.com/office/drawing/2014/main" id="{1D211D05-F52B-4340-9595-E9AA2AC4EE58}"/>
              </a:ext>
            </a:extLst>
          </p:cNvPr>
          <p:cNvSpPr/>
          <p:nvPr/>
        </p:nvSpPr>
        <p:spPr>
          <a:xfrm>
            <a:off x="971871" y="3353107"/>
            <a:ext cx="7126556" cy="1447056"/>
          </a:xfrm>
          <a:custGeom>
            <a:avLst/>
            <a:gdLst>
              <a:gd name="connsiteX0" fmla="*/ 0 w 9502074"/>
              <a:gd name="connsiteY0" fmla="*/ 0 h 928408"/>
              <a:gd name="connsiteX1" fmla="*/ 9502074 w 9502074"/>
              <a:gd name="connsiteY1" fmla="*/ 0 h 928408"/>
              <a:gd name="connsiteX2" fmla="*/ 9502074 w 9502074"/>
              <a:gd name="connsiteY2" fmla="*/ 928408 h 928408"/>
              <a:gd name="connsiteX3" fmla="*/ 0 w 9502074"/>
              <a:gd name="connsiteY3" fmla="*/ 928408 h 928408"/>
              <a:gd name="connsiteX4" fmla="*/ 0 w 9502074"/>
              <a:gd name="connsiteY4" fmla="*/ 0 h 928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2074" h="928408">
                <a:moveTo>
                  <a:pt x="0" y="0"/>
                </a:moveTo>
                <a:lnTo>
                  <a:pt x="9502074" y="0"/>
                </a:lnTo>
                <a:lnTo>
                  <a:pt x="9502074" y="928408"/>
                </a:lnTo>
                <a:lnTo>
                  <a:pt x="0" y="928408"/>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5317"/>
              <a:satOff val="-14450"/>
              <a:lumOff val="2059"/>
              <a:alphaOff val="0"/>
            </a:schemeClr>
          </a:fillRef>
          <a:effectRef idx="2">
            <a:schemeClr val="accent5">
              <a:hueOff val="-75317"/>
              <a:satOff val="-14450"/>
              <a:lumOff val="2059"/>
              <a:alphaOff val="0"/>
            </a:schemeClr>
          </a:effectRef>
          <a:fontRef idx="minor">
            <a:schemeClr val="lt1"/>
          </a:fontRef>
        </p:style>
        <p:txBody>
          <a:bodyPr spcFirstLastPara="0" vert="horz" wrap="square" lIns="73692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smtClean="0">
                <a:effectLst>
                  <a:outerShdw blurRad="38100" dist="38100" dir="2700000" algn="tl">
                    <a:srgbClr val="000000">
                      <a:alpha val="43137"/>
                    </a:srgbClr>
                  </a:outerShdw>
                </a:effectLst>
              </a:rPr>
              <a:t>To Show </a:t>
            </a:r>
            <a:r>
              <a:rPr lang="en-US" sz="3600" kern="1200" dirty="0">
                <a:effectLst>
                  <a:outerShdw blurRad="38100" dist="38100" dir="2700000" algn="tl">
                    <a:srgbClr val="000000">
                      <a:alpha val="43137"/>
                    </a:srgbClr>
                  </a:outerShdw>
                </a:effectLst>
              </a:rPr>
              <a:t>how </a:t>
            </a:r>
            <a:r>
              <a:rPr lang="en-US" sz="3600" kern="1200" dirty="0" smtClean="0">
                <a:effectLst>
                  <a:outerShdw blurRad="38100" dist="38100" dir="2700000" algn="tl">
                    <a:srgbClr val="000000">
                      <a:alpha val="43137"/>
                    </a:srgbClr>
                  </a:outerShdw>
                </a:effectLst>
              </a:rPr>
              <a:t>educational neuroscience can assist</a:t>
            </a:r>
            <a:r>
              <a:rPr lang="en-US" sz="3600" dirty="0" smtClean="0">
                <a:effectLst>
                  <a:outerShdw blurRad="38100" dist="38100" dir="2700000" algn="tl">
                    <a:srgbClr val="000000">
                      <a:alpha val="43137"/>
                    </a:srgbClr>
                  </a:outerShdw>
                </a:effectLst>
              </a:rPr>
              <a:t> learning law online</a:t>
            </a:r>
            <a:r>
              <a:rPr lang="en-US" sz="3600" kern="1200" dirty="0" smtClean="0">
                <a:effectLst>
                  <a:outerShdw blurRad="38100" dist="38100" dir="2700000" algn="tl">
                    <a:srgbClr val="000000">
                      <a:alpha val="43137"/>
                    </a:srgbClr>
                  </a:outerShdw>
                </a:effectLst>
              </a:rPr>
              <a:t>. </a:t>
            </a:r>
            <a:endParaRPr lang="en-US" sz="3600" kern="1200" dirty="0">
              <a:effectLst>
                <a:outerShdw blurRad="38100" dist="38100" dir="2700000" algn="tl">
                  <a:srgbClr val="000000">
                    <a:alpha val="43137"/>
                  </a:srgbClr>
                </a:outerShdw>
              </a:effectLst>
            </a:endParaRPr>
          </a:p>
        </p:txBody>
      </p:sp>
      <p:sp>
        <p:nvSpPr>
          <p:cNvPr id="12" name="Oval 11">
            <a:extLst>
              <a:ext uri="{FF2B5EF4-FFF2-40B4-BE49-F238E27FC236}">
                <a16:creationId xmlns="" xmlns:a16="http://schemas.microsoft.com/office/drawing/2014/main" id="{FF72DAD7-846D-4D6B-9D08-C35748C55032}"/>
              </a:ext>
            </a:extLst>
          </p:cNvPr>
          <p:cNvSpPr/>
          <p:nvPr/>
        </p:nvSpPr>
        <p:spPr>
          <a:xfrm>
            <a:off x="536680" y="3237056"/>
            <a:ext cx="870383" cy="1160510"/>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75317"/>
              <a:satOff val="-14450"/>
              <a:lumOff val="2059"/>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3300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Review: How Neuroscience Applies to Online Learning</a:t>
            </a:r>
            <a:endParaRPr lang="en-US" sz="3600"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u="sng" dirty="0" smtClean="0"/>
              <a:t>Limit </a:t>
            </a:r>
            <a:r>
              <a:rPr lang="en-US" u="sng" dirty="0" smtClean="0"/>
              <a:t>fatigue </a:t>
            </a:r>
            <a:r>
              <a:rPr lang="en-US" dirty="0" smtClean="0"/>
              <a:t>with settled expectations, mobile learning</a:t>
            </a:r>
            <a:endParaRPr lang="en-US" dirty="0" smtClean="0"/>
          </a:p>
          <a:p>
            <a:r>
              <a:rPr lang="en-US" dirty="0"/>
              <a:t>2</a:t>
            </a:r>
            <a:r>
              <a:rPr lang="en-US" u="sng" dirty="0" smtClean="0"/>
              <a:t>. Limit distraction </a:t>
            </a:r>
            <a:r>
              <a:rPr lang="en-US" dirty="0" smtClean="0"/>
              <a:t>with emotion: narratives; competition; well-being, small groups</a:t>
            </a:r>
          </a:p>
          <a:p>
            <a:r>
              <a:rPr lang="en-US" dirty="0"/>
              <a:t>3</a:t>
            </a:r>
            <a:r>
              <a:rPr lang="en-US" dirty="0" smtClean="0"/>
              <a:t>. </a:t>
            </a:r>
            <a:r>
              <a:rPr lang="en-US" u="sng" dirty="0" smtClean="0"/>
              <a:t>Motivate</a:t>
            </a:r>
            <a:r>
              <a:rPr lang="en-US" dirty="0" smtClean="0"/>
              <a:t> with competition, well-being, social learning</a:t>
            </a:r>
          </a:p>
          <a:p>
            <a:r>
              <a:rPr lang="en-US" dirty="0" smtClean="0"/>
              <a:t>4. </a:t>
            </a:r>
            <a:r>
              <a:rPr lang="en-US" u="sng" dirty="0" smtClean="0"/>
              <a:t>Promote </a:t>
            </a:r>
            <a:r>
              <a:rPr lang="en-US" u="sng" dirty="0"/>
              <a:t>engaged long-term learning </a:t>
            </a:r>
            <a:r>
              <a:rPr lang="en-US" dirty="0"/>
              <a:t>with spaced repetition, schemas, interleaving</a:t>
            </a:r>
          </a:p>
          <a:p>
            <a:endParaRPr lang="en-US" dirty="0" smtClean="0"/>
          </a:p>
          <a:p>
            <a:endParaRPr lang="en-US" dirty="0" smtClean="0"/>
          </a:p>
          <a:p>
            <a:endParaRPr lang="en-US" dirty="0"/>
          </a:p>
        </p:txBody>
      </p:sp>
    </p:spTree>
    <p:extLst>
      <p:ext uri="{BB962C8B-B14F-4D97-AF65-F5344CB8AC3E}">
        <p14:creationId xmlns:p14="http://schemas.microsoft.com/office/powerpoint/2010/main" val="37013166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The End</a:t>
            </a:r>
          </a:p>
        </p:txBody>
      </p:sp>
      <p:sp>
        <p:nvSpPr>
          <p:cNvPr id="3" name="Content Placeholder 2"/>
          <p:cNvSpPr>
            <a:spLocks noGrp="1"/>
          </p:cNvSpPr>
          <p:nvPr>
            <p:ph idx="1"/>
          </p:nvPr>
        </p:nvSpPr>
        <p:spPr/>
        <p:txBody>
          <a:bodyPr>
            <a:normAutofit fontScale="77500" lnSpcReduction="20000"/>
          </a:bodyPr>
          <a:lstStyle/>
          <a:p>
            <a:pPr indent="-342900"/>
            <a:r>
              <a:rPr lang="en-US" sz="3200" dirty="0"/>
              <a:t>Finish each day and be done with it.  You have done what you could. Some blunders and absurdities no doubt crept in; forget them as soon as you can. Tomorrow is a new day.  You shall begin it serenely and with too high a spirit to be encumbered with your old nonsense.”  </a:t>
            </a:r>
            <a:r>
              <a:rPr lang="en-US" sz="2800" dirty="0"/>
              <a:t>									</a:t>
            </a:r>
            <a:r>
              <a:rPr lang="en-US" sz="2800" i="1" baseline="-10000" dirty="0">
                <a:solidFill>
                  <a:schemeClr val="tx2"/>
                </a:solidFill>
              </a:rPr>
              <a:t>~</a:t>
            </a:r>
            <a:r>
              <a:rPr lang="en-US" sz="2800" i="1" dirty="0">
                <a:solidFill>
                  <a:schemeClr val="tx2"/>
                </a:solidFill>
              </a:rPr>
              <a:t> Ralph Waldo Emerson</a:t>
            </a:r>
          </a:p>
          <a:p>
            <a:endParaRPr lang="en-US" sz="2800" dirty="0"/>
          </a:p>
          <a:p>
            <a:pPr indent="-342900"/>
            <a:r>
              <a:rPr lang="en-US" sz="3200" dirty="0"/>
              <a:t>“Can’t nobody get me down, oh no.”  </a:t>
            </a:r>
            <a:r>
              <a:rPr lang="en-US" sz="2800" dirty="0"/>
              <a:t>			</a:t>
            </a:r>
          </a:p>
          <a:p>
            <a:pPr marL="411480" lvl="1" indent="0">
              <a:buNone/>
            </a:pPr>
            <a:r>
              <a:rPr lang="en-US" sz="2600" baseline="-10000" dirty="0">
                <a:solidFill>
                  <a:schemeClr val="tx2"/>
                </a:solidFill>
              </a:rPr>
              <a:t>							</a:t>
            </a:r>
            <a:r>
              <a:rPr lang="en-US" sz="2600" i="1" baseline="-10000" dirty="0">
                <a:solidFill>
                  <a:schemeClr val="tx2"/>
                </a:solidFill>
              </a:rPr>
              <a:t>~</a:t>
            </a:r>
            <a:r>
              <a:rPr lang="en-US" sz="2600" i="1" dirty="0">
                <a:solidFill>
                  <a:schemeClr val="tx2"/>
                </a:solidFill>
              </a:rPr>
              <a:t> P. </a:t>
            </a:r>
            <a:r>
              <a:rPr lang="en-US" sz="2600" i="1" dirty="0" err="1">
                <a:solidFill>
                  <a:schemeClr val="tx2"/>
                </a:solidFill>
              </a:rPr>
              <a:t>Diddy</a:t>
            </a:r>
            <a:endParaRPr lang="en-US" sz="2600" i="1" dirty="0">
              <a:solidFill>
                <a:schemeClr val="tx2"/>
              </a:solidFill>
            </a:endParaRPr>
          </a:p>
          <a:p>
            <a:endParaRPr lang="en-US" sz="2800" dirty="0"/>
          </a:p>
        </p:txBody>
      </p:sp>
    </p:spTree>
    <p:extLst>
      <p:ext uri="{BB962C8B-B14F-4D97-AF65-F5344CB8AC3E}">
        <p14:creationId xmlns:p14="http://schemas.microsoft.com/office/powerpoint/2010/main" val="3392678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Online Learning Can Be</a:t>
            </a:r>
            <a:endParaRPr lang="en-US" dirty="0"/>
          </a:p>
        </p:txBody>
      </p:sp>
      <p:sp>
        <p:nvSpPr>
          <p:cNvPr id="3" name="Content Placeholder 2"/>
          <p:cNvSpPr>
            <a:spLocks noGrp="1"/>
          </p:cNvSpPr>
          <p:nvPr>
            <p:ph idx="1"/>
          </p:nvPr>
        </p:nvSpPr>
        <p:spPr/>
        <p:txBody>
          <a:bodyPr/>
          <a:lstStyle/>
          <a:p>
            <a:r>
              <a:rPr lang="en-US" sz="3200" dirty="0" smtClean="0"/>
              <a:t>1. Fatiguing, </a:t>
            </a:r>
          </a:p>
          <a:p>
            <a:r>
              <a:rPr lang="en-US" sz="3200" dirty="0" smtClean="0"/>
              <a:t>2. Distracting,</a:t>
            </a:r>
          </a:p>
          <a:p>
            <a:r>
              <a:rPr lang="en-US" sz="3200" dirty="0" smtClean="0"/>
              <a:t>3. Un-Motivating, &amp;</a:t>
            </a:r>
          </a:p>
          <a:p>
            <a:r>
              <a:rPr lang="en-US" sz="3200" dirty="0" smtClean="0"/>
              <a:t>4. Easily Forgotten</a:t>
            </a:r>
            <a:endParaRPr lang="en-US" sz="3200" dirty="0"/>
          </a:p>
        </p:txBody>
      </p:sp>
    </p:spTree>
    <p:extLst>
      <p:ext uri="{BB962C8B-B14F-4D97-AF65-F5344CB8AC3E}">
        <p14:creationId xmlns:p14="http://schemas.microsoft.com/office/powerpoint/2010/main" val="7622524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77641"/>
            <a:ext cx="8042276" cy="1150720"/>
          </a:xfrm>
        </p:spPr>
        <p:txBody>
          <a:bodyPr/>
          <a:lstStyle/>
          <a:p>
            <a:r>
              <a:rPr lang="en-US" sz="3200" dirty="0" smtClean="0"/>
              <a:t>Problem #1: Fatigue</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endParaRPr lang="en-US" dirty="0"/>
          </a:p>
          <a:p>
            <a:r>
              <a:rPr lang="en-US" u="sng" dirty="0" smtClean="0"/>
              <a:t>Conscious </a:t>
            </a:r>
            <a:r>
              <a:rPr lang="en-US" u="sng" dirty="0"/>
              <a:t>mind </a:t>
            </a:r>
            <a:r>
              <a:rPr lang="en-US" dirty="0"/>
              <a:t>=  Slow, effortful and </a:t>
            </a:r>
            <a:r>
              <a:rPr lang="en-US" dirty="0" smtClean="0"/>
              <a:t>uncertain</a:t>
            </a:r>
          </a:p>
          <a:p>
            <a:endParaRPr lang="en-US" sz="2000" dirty="0"/>
          </a:p>
          <a:p>
            <a:r>
              <a:rPr lang="en-US" u="sng" dirty="0" smtClean="0"/>
              <a:t>Unconscious </a:t>
            </a:r>
            <a:r>
              <a:rPr lang="en-US" u="sng" dirty="0"/>
              <a:t>mind </a:t>
            </a:r>
            <a:r>
              <a:rPr lang="en-US" dirty="0"/>
              <a:t>= major usage, fast and effortless, based on patterns and categories (short-cuts).  Often wrong</a:t>
            </a:r>
            <a:r>
              <a:rPr lang="en-US" dirty="0" smtClean="0"/>
              <a:t>.</a:t>
            </a:r>
          </a:p>
          <a:p>
            <a:pPr marL="0" indent="0">
              <a:buNone/>
            </a:pPr>
            <a:endParaRPr lang="en-US" dirty="0" smtClean="0"/>
          </a:p>
          <a:p>
            <a:endParaRPr lang="en-US" dirty="0"/>
          </a:p>
        </p:txBody>
      </p:sp>
      <p:pic>
        <p:nvPicPr>
          <p:cNvPr id="4" name="Picture 3" descr="AA02227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391" y="2494873"/>
            <a:ext cx="1060609" cy="1210107"/>
          </a:xfrm>
          <a:prstGeom prst="rect">
            <a:avLst/>
          </a:prstGeom>
        </p:spPr>
      </p:pic>
    </p:spTree>
    <p:extLst>
      <p:ext uri="{BB962C8B-B14F-4D97-AF65-F5344CB8AC3E}">
        <p14:creationId xmlns:p14="http://schemas.microsoft.com/office/powerpoint/2010/main" val="30263388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Example: </a:t>
            </a:r>
            <a:r>
              <a:rPr lang="en-US" sz="4000" dirty="0"/>
              <a:t>The bat and the ball</a:t>
            </a:r>
          </a:p>
        </p:txBody>
      </p:sp>
      <p:sp>
        <p:nvSpPr>
          <p:cNvPr id="3" name="Content Placeholder 2"/>
          <p:cNvSpPr>
            <a:spLocks noGrp="1"/>
          </p:cNvSpPr>
          <p:nvPr>
            <p:ph idx="1"/>
          </p:nvPr>
        </p:nvSpPr>
        <p:spPr>
          <a:xfrm>
            <a:off x="457200" y="2052779"/>
            <a:ext cx="7620000" cy="3544455"/>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indent="-342900"/>
            <a:r>
              <a:rPr lang="en-US" sz="3600" dirty="0"/>
              <a:t>A bat and a ball together cost $1.10.</a:t>
            </a:r>
          </a:p>
          <a:p>
            <a:pPr indent="-342900"/>
            <a:endParaRPr lang="en-US" sz="2400" dirty="0"/>
          </a:p>
          <a:p>
            <a:pPr indent="-342900"/>
            <a:r>
              <a:rPr lang="en-US" sz="3600" dirty="0"/>
              <a:t>The bat cost $1 more than the ball. </a:t>
            </a:r>
          </a:p>
          <a:p>
            <a:pPr indent="-342900"/>
            <a:endParaRPr lang="en-US" sz="2400" dirty="0"/>
          </a:p>
          <a:p>
            <a:pPr indent="-342900"/>
            <a:r>
              <a:rPr lang="en-US" sz="3600" dirty="0"/>
              <a:t>How much does the </a:t>
            </a:r>
            <a:r>
              <a:rPr lang="en-US" sz="3600" dirty="0" smtClean="0"/>
              <a:t>ball </a:t>
            </a:r>
            <a:r>
              <a:rPr lang="en-US" sz="3600" dirty="0"/>
              <a:t>cost? </a:t>
            </a:r>
          </a:p>
        </p:txBody>
      </p:sp>
    </p:spTree>
    <p:extLst>
      <p:ext uri="{BB962C8B-B14F-4D97-AF65-F5344CB8AC3E}">
        <p14:creationId xmlns:p14="http://schemas.microsoft.com/office/powerpoint/2010/main" val="4215656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Fatigue</a:t>
            </a:r>
            <a:endParaRPr lang="en-US" dirty="0"/>
          </a:p>
        </p:txBody>
      </p:sp>
      <p:sp>
        <p:nvSpPr>
          <p:cNvPr id="3" name="Content Placeholder 2"/>
          <p:cNvSpPr>
            <a:spLocks noGrp="1"/>
          </p:cNvSpPr>
          <p:nvPr>
            <p:ph idx="1"/>
          </p:nvPr>
        </p:nvSpPr>
        <p:spPr/>
        <p:txBody>
          <a:bodyPr>
            <a:normAutofit/>
          </a:bodyPr>
          <a:lstStyle/>
          <a:p>
            <a:r>
              <a:rPr lang="en-US" dirty="0" smtClean="0"/>
              <a:t>1. Use lots of breaks and </a:t>
            </a:r>
            <a:r>
              <a:rPr lang="en-US" dirty="0" err="1" smtClean="0"/>
              <a:t>pomodoro</a:t>
            </a:r>
            <a:endParaRPr lang="en-US" dirty="0" smtClean="0"/>
          </a:p>
          <a:p>
            <a:r>
              <a:rPr lang="en-US" dirty="0"/>
              <a:t> </a:t>
            </a:r>
            <a:r>
              <a:rPr lang="en-US" dirty="0" smtClean="0"/>
              <a:t>  A. </a:t>
            </a:r>
            <a:r>
              <a:rPr lang="en-US" dirty="0"/>
              <a:t>Stretch &amp;</a:t>
            </a:r>
            <a:r>
              <a:rPr lang="en-US" dirty="0" smtClean="0"/>
              <a:t> recover (diffuse vs. focused thinking)</a:t>
            </a:r>
          </a:p>
          <a:p>
            <a:r>
              <a:rPr lang="en-US" dirty="0" smtClean="0"/>
              <a:t>2. Use unconscious conditioning system: happy faces </a:t>
            </a:r>
            <a:endParaRPr lang="en-US" dirty="0"/>
          </a:p>
        </p:txBody>
      </p:sp>
      <p:pic>
        <p:nvPicPr>
          <p:cNvPr id="4" name="Picture 3" descr="AA0274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82" y="4866215"/>
            <a:ext cx="2557272" cy="2154771"/>
          </a:xfrm>
          <a:prstGeom prst="rect">
            <a:avLst/>
          </a:prstGeom>
        </p:spPr>
      </p:pic>
      <p:pic>
        <p:nvPicPr>
          <p:cNvPr id="5" name="Picture 4" descr="WL00276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732" y="4866215"/>
            <a:ext cx="1914144" cy="1983408"/>
          </a:xfrm>
          <a:prstGeom prst="rect">
            <a:avLst/>
          </a:prstGeom>
        </p:spPr>
      </p:pic>
      <p:pic>
        <p:nvPicPr>
          <p:cNvPr id="6" name="Picture 5" descr="j017846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265" y="4648700"/>
            <a:ext cx="2752736" cy="2073859"/>
          </a:xfrm>
          <a:prstGeom prst="rect">
            <a:avLst/>
          </a:prstGeom>
        </p:spPr>
      </p:pic>
    </p:spTree>
    <p:extLst>
      <p:ext uri="{BB962C8B-B14F-4D97-AF65-F5344CB8AC3E}">
        <p14:creationId xmlns:p14="http://schemas.microsoft.com/office/powerpoint/2010/main" val="24613542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Distraction</a:t>
            </a:r>
            <a:endParaRPr lang="en-US" dirty="0"/>
          </a:p>
        </p:txBody>
      </p:sp>
      <p:sp>
        <p:nvSpPr>
          <p:cNvPr id="3" name="Content Placeholder 2"/>
          <p:cNvSpPr>
            <a:spLocks noGrp="1"/>
          </p:cNvSpPr>
          <p:nvPr>
            <p:ph idx="1"/>
          </p:nvPr>
        </p:nvSpPr>
        <p:spPr/>
        <p:txBody>
          <a:bodyPr/>
          <a:lstStyle/>
          <a:p>
            <a:endParaRPr lang="en-US" dirty="0"/>
          </a:p>
          <a:p>
            <a:r>
              <a:rPr lang="en-US" u="sng" dirty="0"/>
              <a:t>To Learn</a:t>
            </a:r>
            <a:r>
              <a:rPr lang="en-US" dirty="0"/>
              <a:t>:  P</a:t>
            </a:r>
            <a:r>
              <a:rPr lang="en-US" dirty="0" smtClean="0"/>
              <a:t>ay </a:t>
            </a:r>
            <a:r>
              <a:rPr lang="en-US" dirty="0"/>
              <a:t>attention. </a:t>
            </a:r>
            <a:r>
              <a:rPr lang="en-US" dirty="0" smtClean="0"/>
              <a:t>Abstraction </a:t>
            </a:r>
            <a:r>
              <a:rPr lang="en-US" dirty="0"/>
              <a:t>difficult. </a:t>
            </a:r>
            <a:endParaRPr lang="en-US" dirty="0" smtClean="0"/>
          </a:p>
          <a:p>
            <a:endParaRPr lang="en-US" dirty="0"/>
          </a:p>
          <a:p>
            <a:r>
              <a:rPr lang="en-US" dirty="0" smtClean="0"/>
              <a:t>Pay </a:t>
            </a:r>
            <a:r>
              <a:rPr lang="en-US" dirty="0"/>
              <a:t>attention – to what? </a:t>
            </a:r>
            <a:endParaRPr lang="en-US" dirty="0" smtClean="0"/>
          </a:p>
          <a:p>
            <a:endParaRPr lang="en-US" dirty="0"/>
          </a:p>
          <a:p>
            <a:r>
              <a:rPr lang="en-US" dirty="0" smtClean="0"/>
              <a:t>“</a:t>
            </a:r>
            <a:r>
              <a:rPr lang="en-US" u="sng" dirty="0" smtClean="0"/>
              <a:t>Multi-tasking</a:t>
            </a:r>
            <a:r>
              <a:rPr lang="en-US" dirty="0" smtClean="0"/>
              <a:t> – “violates </a:t>
            </a:r>
            <a:r>
              <a:rPr lang="en-US" dirty="0"/>
              <a:t>everything scientists know about memory formation.”</a:t>
            </a:r>
          </a:p>
          <a:p>
            <a:endParaRPr lang="en-US" dirty="0"/>
          </a:p>
          <a:p>
            <a:endParaRPr lang="en-US" dirty="0"/>
          </a:p>
        </p:txBody>
      </p:sp>
      <p:pic>
        <p:nvPicPr>
          <p:cNvPr id="4" name="Picture 3" descr="AA039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319" y="3064182"/>
            <a:ext cx="2553642" cy="1103718"/>
          </a:xfrm>
          <a:prstGeom prst="rect">
            <a:avLst/>
          </a:prstGeom>
        </p:spPr>
      </p:pic>
    </p:spTree>
    <p:extLst>
      <p:ext uri="{BB962C8B-B14F-4D97-AF65-F5344CB8AC3E}">
        <p14:creationId xmlns:p14="http://schemas.microsoft.com/office/powerpoint/2010/main" val="17481879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The Brain and </a:t>
            </a:r>
            <a:r>
              <a:rPr lang="en-US" sz="5400" dirty="0" smtClean="0"/>
              <a:t>Memory</a:t>
            </a:r>
            <a:endParaRPr lang="en-US" sz="5400" dirty="0"/>
          </a:p>
        </p:txBody>
      </p:sp>
      <p:sp>
        <p:nvSpPr>
          <p:cNvPr id="8" name="Freeform: Shape 7">
            <a:extLst>
              <a:ext uri="{FF2B5EF4-FFF2-40B4-BE49-F238E27FC236}">
                <a16:creationId xmlns="" xmlns:a16="http://schemas.microsoft.com/office/drawing/2014/main" id="{AE7532FE-E2A7-4BF8-A067-3DCA9B38F8D1}"/>
              </a:ext>
            </a:extLst>
          </p:cNvPr>
          <p:cNvSpPr/>
          <p:nvPr/>
        </p:nvSpPr>
        <p:spPr>
          <a:xfrm>
            <a:off x="603603" y="1325274"/>
            <a:ext cx="2418457"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600" tIns="1083733" rIns="228600" bIns="1083733" numCol="1" spcCol="1270" anchor="t" anchorCtr="0">
            <a:noAutofit/>
          </a:bodyPr>
          <a:lstStyle/>
          <a:p>
            <a:pPr marL="0" lvl="0" indent="0" algn="l" defTabSz="1600200">
              <a:lnSpc>
                <a:spcPct val="90000"/>
              </a:lnSpc>
              <a:spcBef>
                <a:spcPct val="0"/>
              </a:spcBef>
              <a:spcAft>
                <a:spcPct val="35000"/>
              </a:spcAft>
              <a:buNone/>
            </a:pPr>
            <a:r>
              <a:rPr lang="en-US" sz="3600" b="0" u="sng" kern="1200" dirty="0">
                <a:solidFill>
                  <a:schemeClr val="accent5">
                    <a:lumMod val="75000"/>
                  </a:schemeClr>
                </a:solidFill>
                <a:effectLst>
                  <a:outerShdw blurRad="38100" dist="38100" dir="2700000" algn="tl">
                    <a:srgbClr val="000000">
                      <a:alpha val="43137"/>
                    </a:srgbClr>
                  </a:outerShdw>
                </a:effectLst>
              </a:rPr>
              <a:t>Inputs</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unlimited</a:t>
            </a:r>
          </a:p>
        </p:txBody>
      </p:sp>
      <p:sp>
        <p:nvSpPr>
          <p:cNvPr id="9" name="Freeform: Shape 8">
            <a:extLst>
              <a:ext uri="{FF2B5EF4-FFF2-40B4-BE49-F238E27FC236}">
                <a16:creationId xmlns="" xmlns:a16="http://schemas.microsoft.com/office/drawing/2014/main" id="{6037B903-569D-4757-9F13-C7BE69D1D03F}"/>
              </a:ext>
            </a:extLst>
          </p:cNvPr>
          <p:cNvSpPr/>
          <p:nvPr/>
        </p:nvSpPr>
        <p:spPr>
          <a:xfrm>
            <a:off x="3203443" y="1325274"/>
            <a:ext cx="2418457"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600" tIns="1083733" rIns="228600" bIns="1083733" numCol="1" spcCol="1270" anchor="t" anchorCtr="0">
            <a:noAutofit/>
          </a:bodyPr>
          <a:lstStyle/>
          <a:p>
            <a:pPr marL="0" lvl="0" indent="0" algn="l" defTabSz="1600200">
              <a:lnSpc>
                <a:spcPct val="90000"/>
              </a:lnSpc>
              <a:spcBef>
                <a:spcPct val="0"/>
              </a:spcBef>
              <a:spcAft>
                <a:spcPct val="35000"/>
              </a:spcAft>
              <a:buNone/>
            </a:pPr>
            <a:r>
              <a:rPr lang="en-US" sz="3600" b="0" u="sng" kern="1200" dirty="0">
                <a:solidFill>
                  <a:schemeClr val="accent5">
                    <a:lumMod val="75000"/>
                  </a:schemeClr>
                </a:solidFill>
                <a:effectLst>
                  <a:outerShdw blurRad="38100" dist="38100" dir="2700000" algn="tl">
                    <a:srgbClr val="000000">
                      <a:alpha val="43137"/>
                    </a:srgbClr>
                  </a:outerShdw>
                </a:effectLst>
              </a:rPr>
              <a:t>Working Memory</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Temporary storage</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Lots discarded</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Remember 8 </a:t>
            </a:r>
          </a:p>
        </p:txBody>
      </p:sp>
      <p:sp>
        <p:nvSpPr>
          <p:cNvPr id="10" name="Freeform: Shape 9">
            <a:extLst>
              <a:ext uri="{FF2B5EF4-FFF2-40B4-BE49-F238E27FC236}">
                <a16:creationId xmlns="" xmlns:a16="http://schemas.microsoft.com/office/drawing/2014/main" id="{4052656D-5BFA-4F82-8BE3-7BB2E1D55B7F}"/>
              </a:ext>
            </a:extLst>
          </p:cNvPr>
          <p:cNvSpPr/>
          <p:nvPr/>
        </p:nvSpPr>
        <p:spPr>
          <a:xfrm>
            <a:off x="5803284" y="1325274"/>
            <a:ext cx="2418457"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600" tIns="1083733" rIns="228600" bIns="1083733" numCol="1" spcCol="1270" anchor="t" anchorCtr="0">
            <a:noAutofit/>
          </a:bodyPr>
          <a:lstStyle/>
          <a:p>
            <a:pPr marL="0" lvl="0" indent="0" algn="l" defTabSz="1600200">
              <a:lnSpc>
                <a:spcPct val="90000"/>
              </a:lnSpc>
              <a:spcBef>
                <a:spcPct val="0"/>
              </a:spcBef>
              <a:spcAft>
                <a:spcPct val="35000"/>
              </a:spcAft>
              <a:buNone/>
            </a:pPr>
            <a:r>
              <a:rPr lang="en-US" sz="3600" b="0" u="sng" kern="1200" dirty="0">
                <a:solidFill>
                  <a:schemeClr val="accent5">
                    <a:lumMod val="75000"/>
                  </a:schemeClr>
                </a:solidFill>
                <a:effectLst>
                  <a:outerShdw blurRad="38100" dist="38100" dir="2700000" algn="tl">
                    <a:srgbClr val="000000">
                      <a:alpha val="43137"/>
                    </a:srgbClr>
                  </a:outerShdw>
                </a:effectLst>
                <a:latin typeface="Calibri"/>
                <a:ea typeface="+mn-ea"/>
                <a:cs typeface="+mn-cs"/>
              </a:rPr>
              <a:t>Long-term</a:t>
            </a:r>
            <a:r>
              <a:rPr lang="en-US" sz="3600" b="0" u="sng" kern="1200" dirty="0">
                <a:solidFill>
                  <a:schemeClr val="accent5">
                    <a:lumMod val="75000"/>
                  </a:schemeClr>
                </a:solidFill>
                <a:effectLst>
                  <a:outerShdw blurRad="38100" dist="38100" dir="2700000" algn="tl">
                    <a:srgbClr val="000000">
                      <a:alpha val="43137"/>
                    </a:srgbClr>
                  </a:outerShdw>
                </a:effectLst>
              </a:rPr>
              <a:t> Memory</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Storage strength</a:t>
            </a:r>
          </a:p>
          <a:p>
            <a:pPr marL="228600" lvl="1" indent="-228600" algn="l" defTabSz="1155700">
              <a:lnSpc>
                <a:spcPct val="90000"/>
              </a:lnSpc>
              <a:spcBef>
                <a:spcPct val="0"/>
              </a:spcBef>
              <a:spcAft>
                <a:spcPct val="15000"/>
              </a:spcAft>
              <a:buChar char="•"/>
            </a:pPr>
            <a:r>
              <a:rPr lang="en-US" sz="2600" kern="1200" dirty="0">
                <a:effectLst>
                  <a:outerShdw blurRad="38100" dist="38100" dir="2700000" algn="tl">
                    <a:srgbClr val="000000">
                      <a:alpha val="43137"/>
                    </a:srgbClr>
                  </a:outerShdw>
                </a:effectLst>
              </a:rPr>
              <a:t>Retrieval strength</a:t>
            </a:r>
          </a:p>
        </p:txBody>
      </p:sp>
    </p:spTree>
    <p:extLst>
      <p:ext uri="{BB962C8B-B14F-4D97-AF65-F5344CB8AC3E}">
        <p14:creationId xmlns:p14="http://schemas.microsoft.com/office/powerpoint/2010/main" val="291172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Distraction</a:t>
            </a:r>
            <a:endParaRPr lang="en-US" dirty="0"/>
          </a:p>
        </p:txBody>
      </p:sp>
      <p:sp>
        <p:nvSpPr>
          <p:cNvPr id="3" name="Content Placeholder 2"/>
          <p:cNvSpPr>
            <a:spLocks noGrp="1"/>
          </p:cNvSpPr>
          <p:nvPr>
            <p:ph idx="1"/>
          </p:nvPr>
        </p:nvSpPr>
        <p:spPr/>
        <p:txBody>
          <a:bodyPr>
            <a:normAutofit/>
          </a:bodyPr>
          <a:lstStyle/>
          <a:p>
            <a:r>
              <a:rPr lang="en-US" dirty="0" smtClean="0"/>
              <a:t>1. </a:t>
            </a:r>
            <a:r>
              <a:rPr lang="en-US" u="sng" dirty="0" smtClean="0"/>
              <a:t>Reframe</a:t>
            </a:r>
            <a:r>
              <a:rPr lang="en-US" dirty="0" smtClean="0"/>
              <a:t> online as </a:t>
            </a:r>
            <a:r>
              <a:rPr lang="en-US" dirty="0"/>
              <a:t>mobile learning </a:t>
            </a:r>
            <a:endParaRPr lang="en-US" dirty="0" smtClean="0"/>
          </a:p>
          <a:p>
            <a:endParaRPr lang="en-US" dirty="0"/>
          </a:p>
          <a:p>
            <a:r>
              <a:rPr lang="en-US" dirty="0" smtClean="0"/>
              <a:t>2.  </a:t>
            </a:r>
            <a:r>
              <a:rPr lang="en-US" u="sng" dirty="0"/>
              <a:t>Front </a:t>
            </a:r>
            <a:r>
              <a:rPr lang="en-US" u="sng" dirty="0" smtClean="0"/>
              <a:t>load Prior to Class </a:t>
            </a:r>
            <a:r>
              <a:rPr lang="en-US" dirty="0"/>
              <a:t>– directed reading, probs., </a:t>
            </a:r>
            <a:r>
              <a:rPr lang="en-US" dirty="0" smtClean="0"/>
              <a:t>Qs; videos</a:t>
            </a:r>
            <a:r>
              <a:rPr lang="en-US" dirty="0"/>
              <a:t>, </a:t>
            </a:r>
            <a:r>
              <a:rPr lang="en-US" dirty="0" smtClean="0"/>
              <a:t>podcasts, student Qs </a:t>
            </a:r>
            <a:endParaRPr lang="en-US" dirty="0"/>
          </a:p>
          <a:p>
            <a:endParaRPr lang="en-US" dirty="0"/>
          </a:p>
          <a:p>
            <a:r>
              <a:rPr lang="en-US" dirty="0" smtClean="0"/>
              <a:t>3. </a:t>
            </a:r>
            <a:r>
              <a:rPr lang="en-US" u="sng" dirty="0" smtClean="0"/>
              <a:t>Engage With Deliverables</a:t>
            </a:r>
            <a:r>
              <a:rPr lang="en-US" dirty="0" smtClean="0"/>
              <a:t>: </a:t>
            </a:r>
          </a:p>
          <a:p>
            <a:r>
              <a:rPr lang="en-US" dirty="0" smtClean="0"/>
              <a:t>Small groups, all write, post, outline, provide perspectives, find, interview, pair-share, jigsaw</a:t>
            </a:r>
          </a:p>
          <a:p>
            <a:endParaRPr lang="en-US" dirty="0"/>
          </a:p>
          <a:p>
            <a:endParaRPr lang="en-US" dirty="0"/>
          </a:p>
        </p:txBody>
      </p:sp>
      <p:pic>
        <p:nvPicPr>
          <p:cNvPr id="4" name="Picture 3" descr="AA03916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883" y="1600202"/>
            <a:ext cx="1177862" cy="1009596"/>
          </a:xfrm>
          <a:prstGeom prst="rect">
            <a:avLst/>
          </a:prstGeom>
        </p:spPr>
      </p:pic>
    </p:spTree>
    <p:extLst>
      <p:ext uri="{BB962C8B-B14F-4D97-AF65-F5344CB8AC3E}">
        <p14:creationId xmlns:p14="http://schemas.microsoft.com/office/powerpoint/2010/main" val="7406070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11286</TotalTime>
  <Words>1334</Words>
  <Application>Microsoft Macintosh PowerPoint</Application>
  <PresentationFormat>On-screen Show (4:3)</PresentationFormat>
  <Paragraphs>142</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Neuroscience and Online Learning</vt:lpstr>
      <vt:lpstr>Goal</vt:lpstr>
      <vt:lpstr>The Problem: Online Learning Can Be</vt:lpstr>
      <vt:lpstr>Problem #1: Fatigue </vt:lpstr>
      <vt:lpstr>Example: The bat and the ball</vt:lpstr>
      <vt:lpstr>Strategies For Fatigue</vt:lpstr>
      <vt:lpstr>Problem #2: Distraction</vt:lpstr>
      <vt:lpstr>The Brain and Memory</vt:lpstr>
      <vt:lpstr>Strategies for Distraction</vt:lpstr>
      <vt:lpstr>Problem #3: Motivation</vt:lpstr>
      <vt:lpstr>Strategies for Motivation</vt:lpstr>
      <vt:lpstr>Create Context</vt:lpstr>
      <vt:lpstr>Use Competition and the Brain’s Dopamine Reward System</vt:lpstr>
      <vt:lpstr>Problem #4: Neuroscience Says Long-term Learning is difficult</vt:lpstr>
      <vt:lpstr>The Forgetting Curve</vt:lpstr>
      <vt:lpstr>Better Strategies for Long-Term Learning?</vt:lpstr>
      <vt:lpstr>Create Schemas (pictures)</vt:lpstr>
      <vt:lpstr>“The Big House of Due Process"</vt:lpstr>
      <vt:lpstr>Spaced Rep: Wash, Rinse, Repeat</vt:lpstr>
      <vt:lpstr>Review: How Neuroscience Applies to Online Learning</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and Online Learning</dc:title>
  <dc:creator>Steve Friedland</dc:creator>
  <cp:lastModifiedBy>Steve Friedland</cp:lastModifiedBy>
  <cp:revision>53</cp:revision>
  <dcterms:created xsi:type="dcterms:W3CDTF">2020-05-07T17:59:49Z</dcterms:created>
  <dcterms:modified xsi:type="dcterms:W3CDTF">2020-05-15T14:06:18Z</dcterms:modified>
</cp:coreProperties>
</file>